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Thumbnail.png" ContentType="image/jpeg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custom-properties" Target="docProps/custom.xml" Id="rId5" /><Relationship Type="http://schemas.openxmlformats.org/officeDocument/2006/relationships/extended-properties" Target="docProps/app.xml" Id="rId4" /><Relationship Type="http://schemas.openxmlformats.org/package/2006/relationships/metadata/thumbnail" Target="/docProps/Thumbnail.png" Id="rId2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68" r:id="rId2"/>
    <p:sldId id="271" r:id="rId3"/>
    <p:sldId id="263" r:id="rId4"/>
    <p:sldId id="266" r:id="rId5"/>
    <p:sldId id="265" r:id="rId6"/>
    <p:sldId id="267" r:id="rId7"/>
    <p:sldId id="273" r:id="rId8"/>
    <p:sldId id="274" r:id="rId9"/>
    <p:sldId id="269" r:id="rId10"/>
    <p:sldId id="272" r:id="rId11"/>
    <p:sldId id="276" r:id="rId12"/>
    <p:sldId id="277" r:id="rId13"/>
    <p:sldId id="275" r:id="rId14"/>
    <p:sldId id="278" r:id="rId15"/>
    <p:sldId id="279" r:id="rId16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105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4ABD22"/>
    <a:srgbClr val="66B63D"/>
    <a:srgbClr val="AFE87E"/>
    <a:srgbClr val="326609"/>
    <a:srgbClr val="64D011"/>
    <a:srgbClr val="004C84"/>
    <a:srgbClr val="A5D8F9"/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presProps" Target="presProps.xml" Id="rId18" /><Relationship Type="http://schemas.openxmlformats.org/officeDocument/2006/relationships/slide" Target="slides/slide2.xml" Id="rId3" /><Relationship Type="http://schemas.openxmlformats.org/officeDocument/2006/relationships/tableStyles" Target="tableStyles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notesMaster" Target="notesMasters/notesMaster1.xml" Id="rId17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theme" Target="theme/theme1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customXml" Target="../customXml/item2.xml" Id="rId23" /><Relationship Type="http://schemas.openxmlformats.org/officeDocument/2006/relationships/slide" Target="slides/slide9.xml" Id="rId10" /><Relationship Type="http://schemas.openxmlformats.org/officeDocument/2006/relationships/viewProps" Target="viewProps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-105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A64B28B2-882E-4C24-B33F-FCCED983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05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2DBF7-E32B-4CED-AA89-713BB9AF1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9085-46AA-464B-8B69-FD6CA922A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04DAA-BC70-4D91-92A4-1F1FB9F98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01A62-4E3B-4BB3-83ED-C7F924416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8290F-4277-4C29-8594-8E985B215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F02B-84E3-42B7-8FDA-6FD6100DC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D7EB-9B18-4541-98BD-32F10EA1A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059BE-293F-488B-A019-0151A276C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4FD47-8FFB-463A-8E11-73BC8FA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2174-C773-4E89-A2F3-D1F736481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B177-382A-4CCA-8CB9-685D975E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imes New Roman" pitchFamily="-105" charset="0"/>
                <a:cs typeface="Arial Unicode MS" pitchFamily="-105" charset="0"/>
              </a:defRPr>
            </a:lvl1pPr>
          </a:lstStyle>
          <a:p>
            <a:pPr>
              <a:defRPr/>
            </a:pPr>
            <a:fld id="{DD85721C-E124-425D-9811-A8E0FC6EF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105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-105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-105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-105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-105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-105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0" y="27130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48092" y="3390417"/>
            <a:ext cx="3031713" cy="1761020"/>
          </a:xfrm>
          <a:prstGeom prst="rect">
            <a:avLst/>
          </a:prstGeom>
          <a:gradFill flip="none" rotWithShape="1">
            <a:gsLst>
              <a:gs pos="100000">
                <a:srgbClr val="64D011"/>
              </a:gs>
              <a:gs pos="0">
                <a:srgbClr val="AFE87E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5040312" y="1646237"/>
            <a:ext cx="1760506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045986" y="3398837"/>
            <a:ext cx="1760506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279806" y="1646238"/>
            <a:ext cx="1760506" cy="176102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4516" y="1910884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76010" y="1982148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68705" y="3739309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8092" y="1637817"/>
            <a:ext cx="3031713" cy="1761020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6800818" y="1646237"/>
            <a:ext cx="3031713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6792912" y="3398837"/>
            <a:ext cx="3031713" cy="17610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101" name="TextBox 16"/>
          <p:cNvSpPr txBox="1">
            <a:spLocks noChangeArrowheads="1"/>
          </p:cNvSpPr>
          <p:nvPr/>
        </p:nvSpPr>
        <p:spPr bwMode="auto">
          <a:xfrm>
            <a:off x="301625" y="1731963"/>
            <a:ext cx="2894013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3102" name="TextBox 16"/>
          <p:cNvSpPr txBox="1">
            <a:spLocks noChangeArrowheads="1"/>
          </p:cNvSpPr>
          <p:nvPr/>
        </p:nvSpPr>
        <p:spPr bwMode="auto">
          <a:xfrm>
            <a:off x="301625" y="3484563"/>
            <a:ext cx="26543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3103" name="TextBox 16"/>
          <p:cNvSpPr txBox="1">
            <a:spLocks noChangeArrowheads="1"/>
          </p:cNvSpPr>
          <p:nvPr/>
        </p:nvSpPr>
        <p:spPr bwMode="auto">
          <a:xfrm>
            <a:off x="6886575" y="3484563"/>
            <a:ext cx="2655888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79805" y="3398837"/>
            <a:ext cx="1760506" cy="1761020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39621" y="3743046"/>
            <a:ext cx="1191755" cy="1048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3108" name="TextBox 16"/>
          <p:cNvSpPr txBox="1">
            <a:spLocks noChangeArrowheads="1"/>
          </p:cNvSpPr>
          <p:nvPr/>
        </p:nvSpPr>
        <p:spPr bwMode="auto">
          <a:xfrm>
            <a:off x="6886575" y="1731963"/>
            <a:ext cx="2894013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grpSp>
        <p:nvGrpSpPr>
          <p:cNvPr id="3109" name="Grupper 22"/>
          <p:cNvGrpSpPr>
            <a:grpSpLocks/>
          </p:cNvGrpSpPr>
          <p:nvPr/>
        </p:nvGrpSpPr>
        <p:grpSpPr bwMode="auto">
          <a:xfrm>
            <a:off x="-65088" y="6069013"/>
            <a:ext cx="10287001" cy="1490662"/>
            <a:chOff x="-38100" y="5366940"/>
            <a:chExt cx="9296400" cy="1491060"/>
          </a:xfrm>
        </p:grpSpPr>
        <p:grpSp>
          <p:nvGrpSpPr>
            <p:cNvPr id="3113" name="Grupper 5"/>
            <p:cNvGrpSpPr>
              <a:grpSpLocks/>
            </p:cNvGrpSpPr>
            <p:nvPr/>
          </p:nvGrpSpPr>
          <p:grpSpPr bwMode="auto">
            <a:xfrm>
              <a:off x="-38100" y="5366940"/>
              <a:ext cx="9296400" cy="1491060"/>
              <a:chOff x="-38100" y="5366940"/>
              <a:chExt cx="9296400" cy="1491060"/>
            </a:xfrm>
          </p:grpSpPr>
          <p:sp>
            <p:nvSpPr>
              <p:cNvPr id="29" name="Rektangel 18"/>
              <p:cNvSpPr/>
              <p:nvPr/>
            </p:nvSpPr>
            <p:spPr>
              <a:xfrm>
                <a:off x="-3669" y="5549551"/>
                <a:ext cx="9227538" cy="1308449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grpSp>
            <p:nvGrpSpPr>
              <p:cNvPr id="3116" name="Grupper 13"/>
              <p:cNvGrpSpPr>
                <a:grpSpLocks/>
              </p:cNvGrpSpPr>
              <p:nvPr/>
            </p:nvGrpSpPr>
            <p:grpSpPr bwMode="auto">
              <a:xfrm>
                <a:off x="-38100" y="5366940"/>
                <a:ext cx="9296400" cy="212782"/>
                <a:chOff x="0" y="1536700"/>
                <a:chExt cx="9144000" cy="317275"/>
              </a:xfrm>
            </p:grpSpPr>
            <p:sp>
              <p:nvSpPr>
                <p:cNvPr id="31" name="Rektangel 20"/>
                <p:cNvSpPr/>
                <p:nvPr/>
              </p:nvSpPr>
              <p:spPr>
                <a:xfrm>
                  <a:off x="0" y="1536700"/>
                  <a:ext cx="9144000" cy="317275"/>
                </a:xfrm>
                <a:prstGeom prst="rect">
                  <a:avLst/>
                </a:prstGeom>
                <a:gradFill rotWithShape="1">
                  <a:gsLst>
                    <a:gs pos="100000">
                      <a:schemeClr val="bg1">
                        <a:lumMod val="85000"/>
                      </a:schemeClr>
                    </a:gs>
                    <a:gs pos="0">
                      <a:schemeClr val="tx1">
                        <a:lumMod val="75000"/>
                        <a:lumOff val="25000"/>
                      </a:scheme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da-DK" kern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  <p:sp>
              <p:nvSpPr>
                <p:cNvPr id="32" name="Rektangel 21"/>
                <p:cNvSpPr/>
                <p:nvPr/>
              </p:nvSpPr>
              <p:spPr>
                <a:xfrm>
                  <a:off x="0" y="1574800"/>
                  <a:ext cx="9144000" cy="152400"/>
                </a:xfrm>
                <a:prstGeom prst="rect">
                  <a:avLst/>
                </a:prstGeom>
                <a:gradFill rotWithShape="1">
                  <a:gsLst>
                    <a:gs pos="100000">
                      <a:srgbClr val="FFFCF9">
                        <a:alpha val="79000"/>
                      </a:srgbClr>
                    </a:gs>
                    <a:gs pos="0">
                      <a:srgbClr val="E6E6E6">
                        <a:tint val="50000"/>
                        <a:shade val="100000"/>
                        <a:satMod val="350000"/>
                        <a:alpha val="0"/>
                      </a:srgb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defTabSz="91440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da-DK" kern="0" dirty="0">
                    <a:solidFill>
                      <a:sysClr val="window" lastClr="FFFFFF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2673351" y="5863960"/>
              <a:ext cx="3745817" cy="701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just" defTabSz="801688" fontAlgn="auto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kern="0" dirty="0">
                  <a:latin typeface="Calibri" pitchFamily="34" charset="0"/>
                  <a:cs typeface="Arial" pitchFamily="34" charset="0"/>
                </a:rPr>
                <a:t>This is an example text. Go ahead and replace it with your own text. It is meant to give you a feeling of how the designs looks including text.</a:t>
              </a:r>
            </a:p>
          </p:txBody>
        </p:sp>
      </p:grpSp>
      <p:sp>
        <p:nvSpPr>
          <p:cNvPr id="3110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  <p:sp>
        <p:nvSpPr>
          <p:cNvPr id="3111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3954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Sub headline</a:t>
            </a:r>
          </a:p>
        </p:txBody>
      </p:sp>
      <p:pic>
        <p:nvPicPr>
          <p:cNvPr id="3112" name="Picture 24" descr="slideshop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5570538"/>
            <a:ext cx="1689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637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5432" y="130638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689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1544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163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5119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021512" y="10366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42879" y="12587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41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02" name="TextBox 16"/>
          <p:cNvSpPr txBox="1">
            <a:spLocks noChangeArrowheads="1"/>
          </p:cNvSpPr>
          <p:nvPr/>
        </p:nvSpPr>
        <p:spPr bwMode="auto">
          <a:xfrm>
            <a:off x="1763713" y="2941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593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2304" name="TextBox 16"/>
          <p:cNvSpPr txBox="1">
            <a:spLocks noChangeArrowheads="1"/>
          </p:cNvSpPr>
          <p:nvPr/>
        </p:nvSpPr>
        <p:spPr bwMode="auto">
          <a:xfrm>
            <a:off x="5268913" y="2940050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506785" y="280263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2306" name="TextBox 16"/>
          <p:cNvSpPr txBox="1">
            <a:spLocks noChangeArrowheads="1"/>
          </p:cNvSpPr>
          <p:nvPr/>
        </p:nvSpPr>
        <p:spPr bwMode="auto">
          <a:xfrm>
            <a:off x="3516313" y="2941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7021512" y="2789237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2308" name="TextBox 30"/>
          <p:cNvSpPr txBox="1">
            <a:spLocks noChangeArrowheads="1"/>
          </p:cNvSpPr>
          <p:nvPr/>
        </p:nvSpPr>
        <p:spPr bwMode="auto">
          <a:xfrm>
            <a:off x="7004050" y="2944813"/>
            <a:ext cx="16002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7541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5067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259385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7021512" y="5108955"/>
            <a:ext cx="1575918" cy="210590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2313" name="TextBox 16"/>
          <p:cNvSpPr txBox="1">
            <a:spLocks noChangeArrowheads="1"/>
          </p:cNvSpPr>
          <p:nvPr/>
        </p:nvSpPr>
        <p:spPr bwMode="auto">
          <a:xfrm>
            <a:off x="1763713" y="5227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2314" name="TextBox 16"/>
          <p:cNvSpPr txBox="1">
            <a:spLocks noChangeArrowheads="1"/>
          </p:cNvSpPr>
          <p:nvPr/>
        </p:nvSpPr>
        <p:spPr bwMode="auto">
          <a:xfrm>
            <a:off x="5268913" y="5226050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2315" name="TextBox 16"/>
          <p:cNvSpPr txBox="1">
            <a:spLocks noChangeArrowheads="1"/>
          </p:cNvSpPr>
          <p:nvPr/>
        </p:nvSpPr>
        <p:spPr bwMode="auto">
          <a:xfrm>
            <a:off x="3516313" y="5227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2316" name="TextBox 30"/>
          <p:cNvSpPr txBox="1">
            <a:spLocks noChangeArrowheads="1"/>
          </p:cNvSpPr>
          <p:nvPr/>
        </p:nvSpPr>
        <p:spPr bwMode="auto">
          <a:xfrm>
            <a:off x="7004050" y="5227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0" name="Right Arrow 29"/>
          <p:cNvSpPr/>
          <p:nvPr/>
        </p:nvSpPr>
        <p:spPr bwMode="auto">
          <a:xfrm>
            <a:off x="392113" y="2789238"/>
            <a:ext cx="1295400" cy="9906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18" name="TextBox 27"/>
          <p:cNvSpPr txBox="1">
            <a:spLocks noChangeArrowheads="1"/>
          </p:cNvSpPr>
          <p:nvPr/>
        </p:nvSpPr>
        <p:spPr bwMode="auto">
          <a:xfrm>
            <a:off x="392113" y="3035300"/>
            <a:ext cx="9144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2009</a:t>
            </a:r>
          </a:p>
        </p:txBody>
      </p:sp>
      <p:sp>
        <p:nvSpPr>
          <p:cNvPr id="31" name="Right Arrow 30"/>
          <p:cNvSpPr/>
          <p:nvPr/>
        </p:nvSpPr>
        <p:spPr bwMode="auto">
          <a:xfrm>
            <a:off x="392113" y="4922838"/>
            <a:ext cx="1295400" cy="9906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2320" name="TextBox 31"/>
          <p:cNvSpPr txBox="1">
            <a:spLocks noChangeArrowheads="1"/>
          </p:cNvSpPr>
          <p:nvPr/>
        </p:nvSpPr>
        <p:spPr bwMode="auto">
          <a:xfrm>
            <a:off x="392113" y="5168900"/>
            <a:ext cx="9144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2010</a:t>
            </a:r>
          </a:p>
        </p:txBody>
      </p:sp>
      <p:sp>
        <p:nvSpPr>
          <p:cNvPr id="12321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21780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Differentiating values</a:t>
            </a:r>
          </a:p>
        </p:txBody>
      </p:sp>
      <p:sp>
        <p:nvSpPr>
          <p:cNvPr id="12322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13317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D4F4F9"/>
                </a:gs>
                <a:gs pos="100000">
                  <a:srgbClr val="88AACA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3334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00B0F0"/>
                  </a:gs>
                  <a:gs pos="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3318" name="Group 23"/>
          <p:cNvGrpSpPr>
            <a:grpSpLocks/>
          </p:cNvGrpSpPr>
          <p:nvPr/>
        </p:nvGrpSpPr>
        <p:grpSpPr bwMode="auto">
          <a:xfrm>
            <a:off x="644525" y="5532438"/>
            <a:ext cx="1576388" cy="1576387"/>
            <a:chOff x="3363913" y="2052629"/>
            <a:chExt cx="1575687" cy="1576235"/>
          </a:xfrm>
        </p:grpSpPr>
        <p:sp>
          <p:nvSpPr>
            <p:cNvPr id="22" name="TextBox 21"/>
            <p:cNvSpPr txBox="1"/>
            <p:nvPr/>
          </p:nvSpPr>
          <p:spPr>
            <a:xfrm>
              <a:off x="3699529" y="2105598"/>
              <a:ext cx="1066800" cy="1048648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rgbClr val="0070C0"/>
                  </a:solidFill>
                  <a:effectLst>
                    <a:outerShdw blurRad="127000" dir="5220000" sy="-20000" rotWithShape="0">
                      <a:prstClr val="black">
                        <a:alpha val="25000"/>
                      </a:prstClr>
                    </a:outerShdw>
                  </a:effectLst>
                  <a:latin typeface="Verdana" pitchFamily="34" charset="0"/>
                </a:rPr>
                <a:t>S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363913" y="2052629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25" name="Right Arrow 24"/>
          <p:cNvSpPr/>
          <p:nvPr/>
        </p:nvSpPr>
        <p:spPr bwMode="auto">
          <a:xfrm>
            <a:off x="5878513" y="4313238"/>
            <a:ext cx="533400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3320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D4F4F9"/>
                </a:gs>
                <a:gs pos="100000">
                  <a:srgbClr val="88AACA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332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00B0F0"/>
                  </a:gs>
                  <a:gs pos="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Current strengths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Goals and project plan: strengths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3323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0763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Strengths</a:t>
            </a:r>
          </a:p>
        </p:txBody>
      </p:sp>
      <p:sp>
        <p:nvSpPr>
          <p:cNvPr id="1332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341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3382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Weaknesses</a:t>
            </a:r>
          </a:p>
        </p:txBody>
      </p:sp>
      <p:grpSp>
        <p:nvGrpSpPr>
          <p:cNvPr id="14342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4358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4343" name="Group 27"/>
          <p:cNvGrpSpPr>
            <a:grpSpLocks/>
          </p:cNvGrpSpPr>
          <p:nvPr/>
        </p:nvGrpSpPr>
        <p:grpSpPr bwMode="auto">
          <a:xfrm>
            <a:off x="620713" y="5538788"/>
            <a:ext cx="1576387" cy="2127250"/>
            <a:chOff x="569025" y="5456238"/>
            <a:chExt cx="1575687" cy="2127554"/>
          </a:xfrm>
        </p:grpSpPr>
        <p:sp>
          <p:nvSpPr>
            <p:cNvPr id="29" name="TextBox 28"/>
            <p:cNvSpPr txBox="1"/>
            <p:nvPr/>
          </p:nvSpPr>
          <p:spPr>
            <a:xfrm>
              <a:off x="752487" y="5590477"/>
              <a:ext cx="1066800" cy="1993315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127000" dir="5220000" sy="-20000" rotWithShape="0">
                      <a:prstClr val="black">
                        <a:alpha val="20000"/>
                      </a:prstClr>
                    </a:outerShdw>
                  </a:effectLst>
                  <a:latin typeface="Verdana" pitchFamily="34" charset="0"/>
                </a:rPr>
                <a:t>W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69025" y="5456238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1" name="Right Arrow 30"/>
          <p:cNvSpPr/>
          <p:nvPr/>
        </p:nvSpPr>
        <p:spPr bwMode="auto">
          <a:xfrm>
            <a:off x="5878513" y="4313238"/>
            <a:ext cx="533400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4345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4350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tx1">
                      <a:lumMod val="65000"/>
                      <a:lumOff val="35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Current weaknesses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Goals and project plan: weaknesses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434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365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492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Opportunities</a:t>
            </a:r>
          </a:p>
        </p:txBody>
      </p:sp>
      <p:grpSp>
        <p:nvGrpSpPr>
          <p:cNvPr id="15366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AFE87E"/>
                </a:gs>
                <a:gs pos="100000">
                  <a:srgbClr val="64D011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5381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64D011"/>
                  </a:gs>
                  <a:gs pos="0">
                    <a:srgbClr val="326609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869019" y="5649850"/>
            <a:ext cx="1066800" cy="1048749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32660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20712" y="5556402"/>
            <a:ext cx="1575687" cy="1576235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 dirty="0">
              <a:solidFill>
                <a:srgbClr val="326609"/>
              </a:solidFill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5878513" y="4313238"/>
            <a:ext cx="533400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5370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rgbClr val="AFE87E"/>
                </a:gs>
                <a:gs pos="100000">
                  <a:srgbClr val="64D011"/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5375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100000">
                    <a:srgbClr val="64D011"/>
                  </a:gs>
                  <a:gs pos="0">
                    <a:srgbClr val="326609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Current opportunities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Goals and project plan: Opportunities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5373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V="1">
            <a:off x="0" y="28701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6389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8905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Threats</a:t>
            </a:r>
          </a:p>
        </p:txBody>
      </p:sp>
      <p:grpSp>
        <p:nvGrpSpPr>
          <p:cNvPr id="16390" name="Grupper 5"/>
          <p:cNvGrpSpPr>
            <a:grpSpLocks/>
          </p:cNvGrpSpPr>
          <p:nvPr/>
        </p:nvGrpSpPr>
        <p:grpSpPr bwMode="auto">
          <a:xfrm>
            <a:off x="6259513" y="1646238"/>
            <a:ext cx="3657600" cy="5410200"/>
            <a:chOff x="-38100" y="5366940"/>
            <a:chExt cx="9296400" cy="5411645"/>
          </a:xfrm>
        </p:grpSpPr>
        <p:sp>
          <p:nvSpPr>
            <p:cNvPr id="18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640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20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21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6391" name="Group 25"/>
          <p:cNvGrpSpPr>
            <a:grpSpLocks/>
          </p:cNvGrpSpPr>
          <p:nvPr/>
        </p:nvGrpSpPr>
        <p:grpSpPr bwMode="auto">
          <a:xfrm>
            <a:off x="620713" y="5556250"/>
            <a:ext cx="1576387" cy="1576388"/>
            <a:chOff x="5080701" y="3657763"/>
            <a:chExt cx="1575687" cy="1576235"/>
          </a:xfrm>
        </p:grpSpPr>
        <p:sp>
          <p:nvSpPr>
            <p:cNvPr id="22" name="TextBox 21"/>
            <p:cNvSpPr txBox="1"/>
            <p:nvPr/>
          </p:nvSpPr>
          <p:spPr>
            <a:xfrm>
              <a:off x="5420697" y="3862961"/>
              <a:ext cx="1066800" cy="1048647"/>
            </a:xfrm>
            <a:prstGeom prst="rect">
              <a:avLst/>
            </a:prstGeom>
            <a:noFill/>
            <a:scene3d>
              <a:camera prst="isometricOffAxis1Right">
                <a:rot lat="775397" lon="20592968" rev="0"/>
              </a:camera>
              <a:lightRig rig="threePt" dir="t"/>
            </a:scene3d>
          </p:spPr>
          <p:txBody>
            <a:bodyPr>
              <a:spAutoFit/>
              <a:sp3d extrusionH="304800"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6600" b="1" dirty="0">
                  <a:solidFill>
                    <a:srgbClr val="A6A6A6"/>
                  </a:solidFill>
                  <a:effectLst>
                    <a:outerShdw blurRad="127000" dir="5220000" sy="-20000" rotWithShape="0">
                      <a:prstClr val="black">
                        <a:alpha val="20000"/>
                      </a:prstClr>
                    </a:outerShdw>
                  </a:effectLst>
                  <a:latin typeface="Verdana" pitchFamily="34" charset="0"/>
                </a:rPr>
                <a:t>T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5080701" y="3657763"/>
              <a:ext cx="1575687" cy="157623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alpha val="25000"/>
                  </a:schemeClr>
                </a:gs>
                <a:gs pos="100000">
                  <a:schemeClr val="bg1">
                    <a:lumMod val="65000"/>
                    <a:alpha val="39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OffAxis1Right">
                <a:rot lat="775397" lon="20592968" rev="0"/>
              </a:camera>
              <a:lightRig rig="threePt" dir="t"/>
            </a:scene3d>
            <a:sp3d extrusionH="1352550"/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n-US">
                <a:solidFill>
                  <a:srgbClr val="A6A6A6"/>
                </a:solidFill>
              </a:endParaRPr>
            </a:p>
          </p:txBody>
        </p:sp>
      </p:grpSp>
      <p:sp>
        <p:nvSpPr>
          <p:cNvPr id="27" name="Right Arrow 26"/>
          <p:cNvSpPr/>
          <p:nvPr/>
        </p:nvSpPr>
        <p:spPr bwMode="auto">
          <a:xfrm>
            <a:off x="5878513" y="4313238"/>
            <a:ext cx="533400" cy="4572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grpSp>
        <p:nvGrpSpPr>
          <p:cNvPr id="16393" name="Grupper 5"/>
          <p:cNvGrpSpPr>
            <a:grpSpLocks/>
          </p:cNvGrpSpPr>
          <p:nvPr/>
        </p:nvGrpSpPr>
        <p:grpSpPr bwMode="auto">
          <a:xfrm>
            <a:off x="2373313" y="1646238"/>
            <a:ext cx="3657600" cy="5410200"/>
            <a:chOff x="-38100" y="5366940"/>
            <a:chExt cx="9296400" cy="5411645"/>
          </a:xfrm>
        </p:grpSpPr>
        <p:sp>
          <p:nvSpPr>
            <p:cNvPr id="5" name="Rektangel 18"/>
            <p:cNvSpPr/>
            <p:nvPr/>
          </p:nvSpPr>
          <p:spPr>
            <a:xfrm>
              <a:off x="-1787" y="5549551"/>
              <a:ext cx="9223772" cy="5229034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6398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7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26781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Current threats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6564313" y="2179638"/>
            <a:ext cx="30257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Goals and project plan: threats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6396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flipV="1">
            <a:off x="0" y="1650966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1236210" y="4303944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0070C0"/>
                </a:solidFill>
                <a:effectLst>
                  <a:outerShdw blurRad="127000" dir="5220000" sy="-20000" rotWithShape="0">
                    <a:prstClr val="black">
                      <a:alpha val="25000"/>
                    </a:prstClr>
                  </a:out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2647048" y="4285130"/>
            <a:ext cx="987588" cy="1993625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59595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174191" y="5921665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rgbClr val="326609"/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829575" y="5931071"/>
            <a:ext cx="987588" cy="1048912"/>
          </a:xfrm>
          <a:prstGeom prst="rect">
            <a:avLst/>
          </a:prstGeom>
          <a:noFill/>
          <a:scene3d>
            <a:camera prst="isometricOffAxis1Right">
              <a:rot lat="775397" lon="20592968" rev="0"/>
            </a:camera>
            <a:lightRig rig="threePt" dir="t"/>
          </a:scene3d>
        </p:spPr>
        <p:txBody>
          <a:bodyPr>
            <a:spAutoFit/>
            <a:sp3d extrusionH="3048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bg1">
                    <a:lumMod val="65000"/>
                  </a:schemeClr>
                </a:solidFill>
                <a:effectLst>
                  <a:outerShdw blurRad="127000" dir="5220000" sy="-20000" rotWithShape="0">
                    <a:prstClr val="black">
                      <a:alpha val="20000"/>
                    </a:prstClr>
                  </a:out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514825" y="5741080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44321" y="5835141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solidFill>
                <a:srgbClr val="326609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77208" y="4160838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25513" y="4254900"/>
            <a:ext cx="1458688" cy="1459422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25000"/>
                </a:schemeClr>
              </a:gs>
              <a:gs pos="100000">
                <a:schemeClr val="bg1">
                  <a:lumMod val="65000"/>
                  <a:alpha val="39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OffAxis1Right">
              <a:rot lat="775397" lon="20592968" rev="0"/>
            </a:camera>
            <a:lightRig rig="threePt" dir="t"/>
          </a:scene3d>
          <a:sp3d extrusionH="13525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rgbClr val="0070C0"/>
              </a:solidFill>
            </a:endParaRPr>
          </a:p>
        </p:txBody>
      </p:sp>
      <p:grpSp>
        <p:nvGrpSpPr>
          <p:cNvPr id="17421" name="Grupper 5"/>
          <p:cNvGrpSpPr>
            <a:grpSpLocks/>
          </p:cNvGrpSpPr>
          <p:nvPr/>
        </p:nvGrpSpPr>
        <p:grpSpPr bwMode="auto">
          <a:xfrm>
            <a:off x="4659313" y="1493838"/>
            <a:ext cx="4572000" cy="5410200"/>
            <a:chOff x="-38100" y="5366940"/>
            <a:chExt cx="9296400" cy="5411645"/>
          </a:xfrm>
        </p:grpSpPr>
        <p:sp>
          <p:nvSpPr>
            <p:cNvPr id="14" name="Rektangel 18"/>
            <p:cNvSpPr/>
            <p:nvPr/>
          </p:nvSpPr>
          <p:spPr>
            <a:xfrm>
              <a:off x="-2594" y="5549551"/>
              <a:ext cx="9225386" cy="5229034"/>
            </a:xfrm>
            <a:prstGeom prst="rect">
              <a:avLst/>
            </a:prstGeom>
            <a:gradFill rotWithShape="1">
              <a:gsLst>
                <a:gs pos="100000">
                  <a:schemeClr val="bg1">
                    <a:lumMod val="95000"/>
                  </a:schemeClr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</a:endParaRPr>
            </a:p>
          </p:txBody>
        </p:sp>
        <p:grpSp>
          <p:nvGrpSpPr>
            <p:cNvPr id="17426" name="Grupper 13"/>
            <p:cNvGrpSpPr>
              <a:grpSpLocks/>
            </p:cNvGrpSpPr>
            <p:nvPr/>
          </p:nvGrpSpPr>
          <p:grpSpPr bwMode="auto">
            <a:xfrm>
              <a:off x="-38100" y="5366940"/>
              <a:ext cx="9296400" cy="212782"/>
              <a:chOff x="0" y="1536700"/>
              <a:chExt cx="9144000" cy="317275"/>
            </a:xfrm>
          </p:grpSpPr>
          <p:sp>
            <p:nvSpPr>
              <p:cNvPr id="16" name="Rektangel 20"/>
              <p:cNvSpPr/>
              <p:nvPr/>
            </p:nvSpPr>
            <p:spPr>
              <a:xfrm>
                <a:off x="0" y="1536700"/>
                <a:ext cx="9144000" cy="317275"/>
              </a:xfrm>
              <a:prstGeom prst="rect">
                <a:avLst/>
              </a:prstGeom>
              <a:gradFill rotWithShape="1">
                <a:gsLst>
                  <a:gs pos="0">
                    <a:srgbClr val="00B0F0"/>
                  </a:gs>
                  <a:gs pos="100000">
                    <a:srgbClr val="00355C"/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7" name="Rektangel 21"/>
              <p:cNvSpPr/>
              <p:nvPr/>
            </p:nvSpPr>
            <p:spPr>
              <a:xfrm>
                <a:off x="0" y="1574800"/>
                <a:ext cx="9144000" cy="152400"/>
              </a:xfrm>
              <a:prstGeom prst="rect">
                <a:avLst/>
              </a:prstGeom>
              <a:gradFill rotWithShape="1">
                <a:gsLst>
                  <a:gs pos="100000">
                    <a:srgbClr val="FFFCF9">
                      <a:alpha val="79000"/>
                    </a:srgbClr>
                  </a:gs>
                  <a:gs pos="0">
                    <a:srgbClr val="E6E6E6">
                      <a:tint val="50000"/>
                      <a:shade val="100000"/>
                      <a:satMod val="350000"/>
                      <a:alpha val="0"/>
                    </a:srgbClr>
                  </a:gs>
                </a:gsLst>
                <a:lin ang="16200000" scaled="0"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sp>
        <p:nvSpPr>
          <p:cNvPr id="17422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0779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Summary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116513" y="2179638"/>
            <a:ext cx="3733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buFont typeface="Times New Roman" pitchFamily="-109" charset="0"/>
              <a:buNone/>
              <a:defRPr/>
            </a:pPr>
            <a:r>
              <a:rPr lang="en-US" sz="1400" b="1" dirty="0">
                <a:latin typeface="Arial" pitchFamily="-109" charset="0"/>
              </a:rPr>
              <a:t>SWOT summary</a:t>
            </a:r>
          </a:p>
          <a:p>
            <a:pPr>
              <a:buFont typeface="Times New Roman" pitchFamily="-109" charset="0"/>
              <a:buNone/>
              <a:defRPr/>
            </a:pPr>
            <a:endParaRPr lang="en-US" sz="1400" dirty="0">
              <a:latin typeface="Arial" pitchFamily="-109" charset="0"/>
            </a:endParaRP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noProof="1">
                <a:latin typeface="Calibri" pitchFamily="-109" charset="0"/>
                <a:ea typeface="Arial" pitchFamily="-109" charset="0"/>
                <a:cs typeface="Arial" pitchFamily="-109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text. It is meant to give you a feeling of how the designs looks including text.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-109" charset="0"/>
              <a:buChar char="•"/>
              <a:defRPr/>
            </a:pPr>
            <a:r>
              <a:rPr lang="en-US" sz="1400" kern="0" dirty="0">
                <a:latin typeface="Calibri" pitchFamily="34" charset="0"/>
                <a:cs typeface="Arial" pitchFamily="34" charset="0"/>
              </a:rPr>
              <a:t>This is an example text. Go ahead and replace it with your own text</a:t>
            </a:r>
          </a:p>
        </p:txBody>
      </p:sp>
      <p:sp>
        <p:nvSpPr>
          <p:cNvPr id="1742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544512" y="4237034"/>
            <a:ext cx="4466439" cy="3048000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549592" y="1189037"/>
            <a:ext cx="4466439" cy="3048000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104" name="TextBox 16"/>
          <p:cNvSpPr txBox="1">
            <a:spLocks noChangeArrowheads="1"/>
          </p:cNvSpPr>
          <p:nvPr/>
        </p:nvSpPr>
        <p:spPr bwMode="auto">
          <a:xfrm>
            <a:off x="1387475" y="1265238"/>
            <a:ext cx="35052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Advantages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Experience, knowledge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Unique caracteristics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Resources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Geographical advantage, location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Competence, capabilities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Quality, reputation</a:t>
            </a:r>
          </a:p>
        </p:txBody>
      </p:sp>
      <p:sp>
        <p:nvSpPr>
          <p:cNvPr id="4105" name="TextBox 16"/>
          <p:cNvSpPr txBox="1">
            <a:spLocks noChangeArrowheads="1"/>
          </p:cNvSpPr>
          <p:nvPr/>
        </p:nvSpPr>
        <p:spPr bwMode="auto">
          <a:xfrm>
            <a:off x="1387475" y="4313238"/>
            <a:ext cx="35052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Strategic alliances, partnerships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Product development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Import, export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Innovation an technology development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040312" y="1189038"/>
            <a:ext cx="4466439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045392" y="4237037"/>
            <a:ext cx="4466439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4112" name="TextBox 16"/>
          <p:cNvSpPr txBox="1">
            <a:spLocks noChangeArrowheads="1"/>
          </p:cNvSpPr>
          <p:nvPr/>
        </p:nvSpPr>
        <p:spPr bwMode="auto">
          <a:xfrm>
            <a:off x="5883275" y="4313238"/>
            <a:ext cx="3505200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600" b="1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Loss af alliances and partners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Price infaltion/deflation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Strong competition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Competitors new products and innovation </a:t>
            </a:r>
          </a:p>
        </p:txBody>
      </p:sp>
      <p:sp>
        <p:nvSpPr>
          <p:cNvPr id="4113" name="TextBox 16"/>
          <p:cNvSpPr txBox="1">
            <a:spLocks noChangeArrowheads="1"/>
          </p:cNvSpPr>
          <p:nvPr/>
        </p:nvSpPr>
        <p:spPr bwMode="auto">
          <a:xfrm>
            <a:off x="5883275" y="1265238"/>
            <a:ext cx="35052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Disadvantages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Gap in experience, knowledge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Financial aspects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Reliability and trust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Loss of key staff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400" noProof="1">
                <a:latin typeface="Calibri" pitchFamily="34" charset="0"/>
                <a:cs typeface="Arial" charset="0"/>
              </a:rPr>
              <a:t>Geographical factors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</a:pPr>
            <a:endParaRPr lang="en-US" sz="1400" noProof="1">
              <a:latin typeface="Calibri" pitchFamily="34" charset="0"/>
              <a:cs typeface="Arial" charset="0"/>
            </a:endParaRPr>
          </a:p>
        </p:txBody>
      </p:sp>
      <p:grpSp>
        <p:nvGrpSpPr>
          <p:cNvPr id="4114" name="Group 21"/>
          <p:cNvGrpSpPr>
            <a:grpSpLocks/>
          </p:cNvGrpSpPr>
          <p:nvPr/>
        </p:nvGrpSpPr>
        <p:grpSpPr bwMode="auto">
          <a:xfrm>
            <a:off x="549275" y="1189038"/>
            <a:ext cx="736600" cy="736600"/>
            <a:chOff x="8240712" y="5684837"/>
            <a:chExt cx="736910" cy="737125"/>
          </a:xfrm>
        </p:grpSpPr>
        <p:sp>
          <p:nvSpPr>
            <p:cNvPr id="12" name="Rectangle 11"/>
            <p:cNvSpPr/>
            <p:nvPr/>
          </p:nvSpPr>
          <p:spPr bwMode="auto">
            <a:xfrm>
              <a:off x="8240712" y="5684837"/>
              <a:ext cx="736910" cy="737125"/>
            </a:xfrm>
            <a:prstGeom prst="rect">
              <a:avLst/>
            </a:prstGeom>
            <a:gradFill>
              <a:gsLst>
                <a:gs pos="0">
                  <a:srgbClr val="00B0F0">
                    <a:alpha val="30000"/>
                  </a:srgbClr>
                </a:gs>
                <a:gs pos="100000">
                  <a:srgbClr val="004C84">
                    <a:alpha val="65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46961" y="5795613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S</a:t>
              </a:r>
            </a:p>
          </p:txBody>
        </p:sp>
      </p:grpSp>
      <p:grpSp>
        <p:nvGrpSpPr>
          <p:cNvPr id="4115" name="Group 18"/>
          <p:cNvGrpSpPr>
            <a:grpSpLocks/>
          </p:cNvGrpSpPr>
          <p:nvPr/>
        </p:nvGrpSpPr>
        <p:grpSpPr bwMode="auto">
          <a:xfrm>
            <a:off x="5045075" y="1189038"/>
            <a:ext cx="736600" cy="736600"/>
            <a:chOff x="5040312" y="731837"/>
            <a:chExt cx="736910" cy="737125"/>
          </a:xfrm>
        </p:grpSpPr>
        <p:sp>
          <p:nvSpPr>
            <p:cNvPr id="10" name="Rectangle 9"/>
            <p:cNvSpPr/>
            <p:nvPr/>
          </p:nvSpPr>
          <p:spPr bwMode="auto">
            <a:xfrm>
              <a:off x="5040312" y="731837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58000"/>
                  </a:schemeClr>
                </a:gs>
                <a:gs pos="100000">
                  <a:schemeClr val="tx1">
                    <a:lumMod val="65000"/>
                    <a:lumOff val="35000"/>
                    <a:alpha val="74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96452" y="872442"/>
              <a:ext cx="596410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W</a:t>
              </a:r>
            </a:p>
          </p:txBody>
        </p:sp>
      </p:grpSp>
      <p:grpSp>
        <p:nvGrpSpPr>
          <p:cNvPr id="4116" name="Group 19"/>
          <p:cNvGrpSpPr>
            <a:grpSpLocks/>
          </p:cNvGrpSpPr>
          <p:nvPr/>
        </p:nvGrpSpPr>
        <p:grpSpPr bwMode="auto">
          <a:xfrm>
            <a:off x="5045075" y="4237038"/>
            <a:ext cx="736600" cy="736600"/>
            <a:chOff x="9030172" y="6475566"/>
            <a:chExt cx="736910" cy="737125"/>
          </a:xfrm>
        </p:grpSpPr>
        <p:sp>
          <p:nvSpPr>
            <p:cNvPr id="11" name="Rectangle 10"/>
            <p:cNvSpPr/>
            <p:nvPr/>
          </p:nvSpPr>
          <p:spPr bwMode="auto">
            <a:xfrm>
              <a:off x="9030172" y="6475566"/>
              <a:ext cx="736910" cy="737125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  <a:alpha val="66000"/>
                  </a:schemeClr>
                </a:gs>
                <a:gs pos="100000">
                  <a:schemeClr val="bg1">
                    <a:lumMod val="65000"/>
                    <a:alpha val="75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15279" y="6611247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T</a:t>
              </a:r>
            </a:p>
          </p:txBody>
        </p:sp>
      </p:grpSp>
      <p:grpSp>
        <p:nvGrpSpPr>
          <p:cNvPr id="4117" name="Group 20"/>
          <p:cNvGrpSpPr>
            <a:grpSpLocks/>
          </p:cNvGrpSpPr>
          <p:nvPr/>
        </p:nvGrpSpPr>
        <p:grpSpPr bwMode="auto">
          <a:xfrm>
            <a:off x="549275" y="4262438"/>
            <a:ext cx="736600" cy="736600"/>
            <a:chOff x="8240712" y="6468732"/>
            <a:chExt cx="736910" cy="737125"/>
          </a:xfrm>
        </p:grpSpPr>
        <p:sp>
          <p:nvSpPr>
            <p:cNvPr id="16" name="Rectangle 15"/>
            <p:cNvSpPr/>
            <p:nvPr/>
          </p:nvSpPr>
          <p:spPr bwMode="auto">
            <a:xfrm>
              <a:off x="8240712" y="6468732"/>
              <a:ext cx="736910" cy="737125"/>
            </a:xfrm>
            <a:prstGeom prst="rect">
              <a:avLst/>
            </a:prstGeom>
            <a:gradFill>
              <a:gsLst>
                <a:gs pos="0">
                  <a:srgbClr val="64D011">
                    <a:alpha val="70000"/>
                  </a:srgbClr>
                </a:gs>
                <a:gs pos="100000">
                  <a:srgbClr val="326609">
                    <a:alpha val="8800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2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49466" y="6612811"/>
              <a:ext cx="498843" cy="4401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76200" dir="13500000">
                      <a:prstClr val="black">
                        <a:alpha val="38000"/>
                      </a:prstClr>
                    </a:innerShdw>
                  </a:effectLst>
                  <a:latin typeface="Verdana" pitchFamily="34" charset="0"/>
                </a:rPr>
                <a:t>O</a:t>
              </a:r>
            </a:p>
          </p:txBody>
        </p:sp>
      </p:grpSp>
      <p:sp>
        <p:nvSpPr>
          <p:cNvPr id="4118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6081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Primary factors</a:t>
            </a:r>
          </a:p>
        </p:txBody>
      </p:sp>
      <p:sp>
        <p:nvSpPr>
          <p:cNvPr id="4119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03832" y="84410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1227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133" name="TextBox 16"/>
          <p:cNvSpPr txBox="1">
            <a:spLocks noChangeArrowheads="1"/>
          </p:cNvSpPr>
          <p:nvPr/>
        </p:nvSpPr>
        <p:spPr bwMode="auto">
          <a:xfrm>
            <a:off x="1925638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5138" name="TextBox 27"/>
          <p:cNvSpPr txBox="1">
            <a:spLocks noChangeArrowheads="1"/>
          </p:cNvSpPr>
          <p:nvPr/>
        </p:nvSpPr>
        <p:spPr bwMode="auto">
          <a:xfrm>
            <a:off x="42021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63738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5140" name="TextBox 29"/>
          <p:cNvSpPr txBox="1">
            <a:spLocks noChangeArrowheads="1"/>
          </p:cNvSpPr>
          <p:nvPr/>
        </p:nvSpPr>
        <p:spPr bwMode="auto">
          <a:xfrm>
            <a:off x="373063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 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5141" name="TextBox 30"/>
          <p:cNvSpPr txBox="1">
            <a:spLocks noChangeArrowheads="1"/>
          </p:cNvSpPr>
          <p:nvPr/>
        </p:nvSpPr>
        <p:spPr bwMode="auto">
          <a:xfrm>
            <a:off x="41925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 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5142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98963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5145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0763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Strengths</a:t>
            </a:r>
          </a:p>
        </p:txBody>
      </p:sp>
      <p:sp>
        <p:nvSpPr>
          <p:cNvPr id="5146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60919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368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26394" y="49466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157" name="TextBox 16"/>
          <p:cNvSpPr txBox="1">
            <a:spLocks noChangeArrowheads="1"/>
          </p:cNvSpPr>
          <p:nvPr/>
        </p:nvSpPr>
        <p:spPr bwMode="auto">
          <a:xfrm>
            <a:off x="1925638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6162" name="TextBox 27"/>
          <p:cNvSpPr txBox="1">
            <a:spLocks noChangeArrowheads="1"/>
          </p:cNvSpPr>
          <p:nvPr/>
        </p:nvSpPr>
        <p:spPr bwMode="auto">
          <a:xfrm>
            <a:off x="4202113" y="2798763"/>
            <a:ext cx="1600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6163" name="TextBox 28"/>
          <p:cNvSpPr txBox="1">
            <a:spLocks noChangeArrowheads="1"/>
          </p:cNvSpPr>
          <p:nvPr/>
        </p:nvSpPr>
        <p:spPr bwMode="auto">
          <a:xfrm>
            <a:off x="63738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6164" name="TextBox 29"/>
          <p:cNvSpPr txBox="1">
            <a:spLocks noChangeArrowheads="1"/>
          </p:cNvSpPr>
          <p:nvPr/>
        </p:nvSpPr>
        <p:spPr bwMode="auto">
          <a:xfrm>
            <a:off x="373063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6165" name="TextBox 30"/>
          <p:cNvSpPr txBox="1">
            <a:spLocks noChangeArrowheads="1"/>
          </p:cNvSpPr>
          <p:nvPr/>
        </p:nvSpPr>
        <p:spPr bwMode="auto">
          <a:xfrm>
            <a:off x="41925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6166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8943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6169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33826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Weaknesses</a:t>
            </a:r>
          </a:p>
        </p:txBody>
      </p:sp>
      <p:sp>
        <p:nvSpPr>
          <p:cNvPr id="6170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84744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1227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CEF5A0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7181" name="TextBox 16"/>
          <p:cNvSpPr txBox="1">
            <a:spLocks noChangeArrowheads="1"/>
          </p:cNvSpPr>
          <p:nvPr/>
        </p:nvSpPr>
        <p:spPr bwMode="auto">
          <a:xfrm>
            <a:off x="1925638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7186" name="TextBox 27"/>
          <p:cNvSpPr txBox="1">
            <a:spLocks noChangeArrowheads="1"/>
          </p:cNvSpPr>
          <p:nvPr/>
        </p:nvSpPr>
        <p:spPr bwMode="auto">
          <a:xfrm>
            <a:off x="42021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7187" name="TextBox 28"/>
          <p:cNvSpPr txBox="1">
            <a:spLocks noChangeArrowheads="1"/>
          </p:cNvSpPr>
          <p:nvPr/>
        </p:nvSpPr>
        <p:spPr bwMode="auto">
          <a:xfrm>
            <a:off x="63738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7188" name="TextBox 29"/>
          <p:cNvSpPr txBox="1">
            <a:spLocks noChangeArrowheads="1"/>
          </p:cNvSpPr>
          <p:nvPr/>
        </p:nvSpPr>
        <p:spPr bwMode="auto">
          <a:xfrm>
            <a:off x="373063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7189" name="TextBox 30"/>
          <p:cNvSpPr txBox="1">
            <a:spLocks noChangeArrowheads="1"/>
          </p:cNvSpPr>
          <p:nvPr/>
        </p:nvSpPr>
        <p:spPr bwMode="auto">
          <a:xfrm>
            <a:off x="41925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7190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98963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7193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492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Opportunities</a:t>
            </a:r>
          </a:p>
        </p:txBody>
      </p:sp>
      <p:sp>
        <p:nvSpPr>
          <p:cNvPr id="719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507004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02112" y="57435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23479" y="79647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161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386512" y="27511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12272" y="27368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921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8240712" y="495173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26394" y="4946659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205" name="TextBox 16"/>
          <p:cNvSpPr txBox="1">
            <a:spLocks noChangeArrowheads="1"/>
          </p:cNvSpPr>
          <p:nvPr/>
        </p:nvSpPr>
        <p:spPr bwMode="auto">
          <a:xfrm>
            <a:off x="1925638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24" name="Nedadbuet pil 24"/>
          <p:cNvSpPr>
            <a:spLocks noChangeArrowheads="1"/>
          </p:cNvSpPr>
          <p:nvPr/>
        </p:nvSpPr>
        <p:spPr bwMode="auto">
          <a:xfrm>
            <a:off x="59039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5" name="Nedadbuet pil 24"/>
          <p:cNvSpPr>
            <a:spLocks noChangeArrowheads="1"/>
          </p:cNvSpPr>
          <p:nvPr/>
        </p:nvSpPr>
        <p:spPr bwMode="auto">
          <a:xfrm flipH="1">
            <a:off x="2817813" y="1277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6" name="Nedadbuet pil 24"/>
          <p:cNvSpPr>
            <a:spLocks noChangeArrowheads="1"/>
          </p:cNvSpPr>
          <p:nvPr/>
        </p:nvSpPr>
        <p:spPr bwMode="auto">
          <a:xfrm>
            <a:off x="8012113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27" name="Nedadbuet pil 24"/>
          <p:cNvSpPr>
            <a:spLocks noChangeArrowheads="1"/>
          </p:cNvSpPr>
          <p:nvPr/>
        </p:nvSpPr>
        <p:spPr bwMode="auto">
          <a:xfrm flipH="1">
            <a:off x="617538" y="3563938"/>
            <a:ext cx="1203325" cy="1038225"/>
          </a:xfrm>
          <a:custGeom>
            <a:avLst/>
            <a:gdLst>
              <a:gd name="T0" fmla="*/ 150958 w 1203728"/>
              <a:gd name="T1" fmla="*/ 91380 h 1038311"/>
              <a:gd name="T2" fmla="*/ 301919 w 1203728"/>
              <a:gd name="T3" fmla="*/ 73105 h 1038311"/>
              <a:gd name="T4" fmla="*/ 964522 w 1203728"/>
              <a:gd name="T5" fmla="*/ 530013 h 1038311"/>
              <a:gd name="T6" fmla="*/ 1203325 w 1203728"/>
              <a:gd name="T7" fmla="*/ 530012 h 1038311"/>
              <a:gd name="T8" fmla="*/ 930377 w 1203728"/>
              <a:gd name="T9" fmla="*/ 1038225 h 1038311"/>
              <a:gd name="T10" fmla="*/ 423801 w 1203728"/>
              <a:gd name="T11" fmla="*/ 530012 h 1038311"/>
              <a:gd name="T12" fmla="*/ 662603 w 1203728"/>
              <a:gd name="T13" fmla="*/ 530012 h 10383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03728"/>
              <a:gd name="T22" fmla="*/ 0 h 1038311"/>
              <a:gd name="T23" fmla="*/ 1203728 w 1203728"/>
              <a:gd name="T24" fmla="*/ 1038311 h 10383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03728" h="1038311" stroke="0" extrusionOk="0">
                <a:moveTo>
                  <a:pt x="930689" y="1038311"/>
                </a:moveTo>
                <a:lnTo>
                  <a:pt x="423943" y="530056"/>
                </a:lnTo>
                <a:lnTo>
                  <a:pt x="662825" y="530056"/>
                </a:lnTo>
                <a:cubicBezTo>
                  <a:pt x="520679" y="245966"/>
                  <a:pt x="269942" y="73111"/>
                  <a:pt x="0" y="73110"/>
                </a:cubicBezTo>
                <a:lnTo>
                  <a:pt x="302020" y="73111"/>
                </a:ln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close/>
              </a:path>
              <a:path w="1203728" h="1038311" stroke="0" extrusionOk="0">
                <a:moveTo>
                  <a:pt x="151011" y="91389"/>
                </a:moveTo>
                <a:cubicBezTo>
                  <a:pt x="150548" y="91389"/>
                  <a:pt x="143913" y="93355"/>
                  <a:pt x="143050" y="93748"/>
                </a:cubicBezTo>
                <a:lnTo>
                  <a:pt x="145831" y="93748"/>
                </a:lnTo>
                <a:cubicBezTo>
                  <a:pt x="147158" y="93355"/>
                  <a:pt x="150148" y="91782"/>
                  <a:pt x="151011" y="91389"/>
                </a:cubicBezTo>
                <a:close/>
              </a:path>
              <a:path w="1203728" h="1038311" fill="none" extrusionOk="0">
                <a:moveTo>
                  <a:pt x="151009" y="91388"/>
                </a:moveTo>
                <a:cubicBezTo>
                  <a:pt x="182470" y="87580"/>
                  <a:pt x="166381" y="0"/>
                  <a:pt x="302020" y="73111"/>
                </a:cubicBezTo>
                <a:cubicBezTo>
                  <a:pt x="571963" y="73111"/>
                  <a:pt x="822699" y="245967"/>
                  <a:pt x="964845" y="530057"/>
                </a:cubicBezTo>
                <a:lnTo>
                  <a:pt x="1203728" y="530056"/>
                </a:lnTo>
                <a:lnTo>
                  <a:pt x="930689" y="1038311"/>
                </a:lnTo>
                <a:lnTo>
                  <a:pt x="423943" y="530056"/>
                </a:lnTo>
                <a:lnTo>
                  <a:pt x="662825" y="530056"/>
                </a:lnTo>
              </a:path>
            </a:pathLst>
          </a:cu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da-DK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8210" name="TextBox 27"/>
          <p:cNvSpPr txBox="1">
            <a:spLocks noChangeArrowheads="1"/>
          </p:cNvSpPr>
          <p:nvPr/>
        </p:nvSpPr>
        <p:spPr bwMode="auto">
          <a:xfrm>
            <a:off x="4202113" y="2798763"/>
            <a:ext cx="1600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8211" name="TextBox 28"/>
          <p:cNvSpPr txBox="1">
            <a:spLocks noChangeArrowheads="1"/>
          </p:cNvSpPr>
          <p:nvPr/>
        </p:nvSpPr>
        <p:spPr bwMode="auto">
          <a:xfrm>
            <a:off x="6373813" y="2868613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8212" name="TextBox 29"/>
          <p:cNvSpPr txBox="1">
            <a:spLocks noChangeArrowheads="1"/>
          </p:cNvSpPr>
          <p:nvPr/>
        </p:nvSpPr>
        <p:spPr bwMode="auto">
          <a:xfrm>
            <a:off x="373063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8213" name="TextBox 30"/>
          <p:cNvSpPr txBox="1">
            <a:spLocks noChangeArrowheads="1"/>
          </p:cNvSpPr>
          <p:nvPr/>
        </p:nvSpPr>
        <p:spPr bwMode="auto">
          <a:xfrm>
            <a:off x="41925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8214" name="TextBox 31"/>
          <p:cNvSpPr txBox="1">
            <a:spLocks noChangeArrowheads="1"/>
          </p:cNvSpPr>
          <p:nvPr/>
        </p:nvSpPr>
        <p:spPr bwMode="auto">
          <a:xfrm>
            <a:off x="8231188" y="5049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33" name="Down Arrow 32"/>
          <p:cNvSpPr>
            <a:spLocks noChangeArrowheads="1"/>
          </p:cNvSpPr>
          <p:nvPr/>
        </p:nvSpPr>
        <p:spPr bwMode="auto">
          <a:xfrm>
            <a:off x="4802188" y="219868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34" name="Down Arrow 33"/>
          <p:cNvSpPr>
            <a:spLocks noChangeArrowheads="1"/>
          </p:cNvSpPr>
          <p:nvPr/>
        </p:nvSpPr>
        <p:spPr bwMode="auto">
          <a:xfrm>
            <a:off x="4802188" y="4389438"/>
            <a:ext cx="381000" cy="3810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BFBFBF"/>
              </a:gs>
              <a:gs pos="100000">
                <a:srgbClr val="40404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63500" dist="25400" dir="3719958" sx="99001" sy="99001" algn="t" rotWithShape="0">
              <a:srgbClr val="000000">
                <a:alpha val="37000"/>
              </a:srgbClr>
            </a:outerShdw>
          </a:effectLst>
        </p:spPr>
        <p:txBody>
          <a:bodyPr anchor="ctr"/>
          <a:lstStyle/>
          <a:p>
            <a:pPr marL="342900" indent="-342900" algn="ctr">
              <a:buFont typeface="Times New Roman" charset="0"/>
              <a:buNone/>
              <a:defRPr/>
            </a:pPr>
            <a:endParaRPr lang="en-US" noProof="1">
              <a:solidFill>
                <a:srgbClr val="FFFFFF"/>
              </a:solidFill>
              <a:latin typeface="Calibri" pitchFamily="-65" charset="0"/>
              <a:ea typeface="ＭＳ Ｐゴシック" pitchFamily="-65" charset="-128"/>
            </a:endParaRPr>
          </a:p>
        </p:txBody>
      </p:sp>
      <p:sp>
        <p:nvSpPr>
          <p:cNvPr id="8217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8905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Threats</a:t>
            </a:r>
          </a:p>
        </p:txBody>
      </p:sp>
      <p:sp>
        <p:nvSpPr>
          <p:cNvPr id="821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" name="Left-Right Arrow 5"/>
          <p:cNvSpPr/>
          <p:nvPr/>
        </p:nvSpPr>
        <p:spPr bwMode="auto">
          <a:xfrm>
            <a:off x="4325938" y="12128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139633" y="755658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41353" y="1025404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483033" y="755658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65665" y="977779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611312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29" name="TextBox 16"/>
          <p:cNvSpPr txBox="1">
            <a:spLocks noChangeArrowheads="1"/>
          </p:cNvSpPr>
          <p:nvPr/>
        </p:nvSpPr>
        <p:spPr bwMode="auto">
          <a:xfrm>
            <a:off x="1658938" y="25082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611312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33" name="TextBox 16"/>
          <p:cNvSpPr txBox="1">
            <a:spLocks noChangeArrowheads="1"/>
          </p:cNvSpPr>
          <p:nvPr/>
        </p:nvSpPr>
        <p:spPr bwMode="auto">
          <a:xfrm>
            <a:off x="1658938" y="41846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611312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37" name="TextBox 16"/>
          <p:cNvSpPr txBox="1">
            <a:spLocks noChangeArrowheads="1"/>
          </p:cNvSpPr>
          <p:nvPr/>
        </p:nvSpPr>
        <p:spPr bwMode="auto">
          <a:xfrm>
            <a:off x="1658938" y="58610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849151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9241" name="TextBox 16"/>
          <p:cNvSpPr txBox="1">
            <a:spLocks noChangeArrowheads="1"/>
          </p:cNvSpPr>
          <p:nvPr/>
        </p:nvSpPr>
        <p:spPr bwMode="auto">
          <a:xfrm>
            <a:off x="5895975" y="2508250"/>
            <a:ext cx="23764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849151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9245" name="TextBox 16"/>
          <p:cNvSpPr txBox="1">
            <a:spLocks noChangeArrowheads="1"/>
          </p:cNvSpPr>
          <p:nvPr/>
        </p:nvSpPr>
        <p:spPr bwMode="auto">
          <a:xfrm>
            <a:off x="5895975" y="4184650"/>
            <a:ext cx="23764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849151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9249" name="TextBox 16"/>
          <p:cNvSpPr txBox="1">
            <a:spLocks noChangeArrowheads="1"/>
          </p:cNvSpPr>
          <p:nvPr/>
        </p:nvSpPr>
        <p:spPr bwMode="auto">
          <a:xfrm>
            <a:off x="5895975" y="5861050"/>
            <a:ext cx="237648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23" name="Left-Right Arrow 22"/>
          <p:cNvSpPr/>
          <p:nvPr/>
        </p:nvSpPr>
        <p:spPr bwMode="auto">
          <a:xfrm>
            <a:off x="4325938" y="28892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4" name="Left-Right Arrow 23"/>
          <p:cNvSpPr/>
          <p:nvPr/>
        </p:nvSpPr>
        <p:spPr bwMode="auto">
          <a:xfrm>
            <a:off x="4325938" y="45656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5" name="Left-Right Arrow 24"/>
          <p:cNvSpPr/>
          <p:nvPr/>
        </p:nvSpPr>
        <p:spPr bwMode="auto">
          <a:xfrm>
            <a:off x="4325938" y="6242050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9253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6002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Positive factors</a:t>
            </a:r>
          </a:p>
        </p:txBody>
      </p:sp>
      <p:sp>
        <p:nvSpPr>
          <p:cNvPr id="9254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151517" y="779482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10324" y="1001603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365073" y="779482"/>
            <a:ext cx="1575918" cy="157637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66000"/>
                </a:schemeClr>
              </a:gs>
              <a:gs pos="100000">
                <a:schemeClr val="bg1">
                  <a:lumMod val="50000"/>
                  <a:alpha val="7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6440" y="1001603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6" name="Left-Right Arrow 5"/>
          <p:cNvSpPr/>
          <p:nvPr/>
        </p:nvSpPr>
        <p:spPr bwMode="auto">
          <a:xfrm>
            <a:off x="4306888" y="12652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593834" y="24320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53" name="TextBox 16"/>
          <p:cNvSpPr txBox="1">
            <a:spLocks noChangeArrowheads="1"/>
          </p:cNvSpPr>
          <p:nvPr/>
        </p:nvSpPr>
        <p:spPr bwMode="auto">
          <a:xfrm>
            <a:off x="1668463" y="25082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93834" y="41084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57" name="TextBox 16"/>
          <p:cNvSpPr txBox="1">
            <a:spLocks noChangeArrowheads="1"/>
          </p:cNvSpPr>
          <p:nvPr/>
        </p:nvSpPr>
        <p:spPr bwMode="auto">
          <a:xfrm>
            <a:off x="1668463" y="41846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593834" y="5784858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61" name="TextBox 16"/>
          <p:cNvSpPr txBox="1">
            <a:spLocks noChangeArrowheads="1"/>
          </p:cNvSpPr>
          <p:nvPr/>
        </p:nvSpPr>
        <p:spPr bwMode="auto">
          <a:xfrm>
            <a:off x="1668463" y="5861050"/>
            <a:ext cx="25908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831673" y="24320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65" name="TextBox 16"/>
          <p:cNvSpPr txBox="1">
            <a:spLocks noChangeArrowheads="1"/>
          </p:cNvSpPr>
          <p:nvPr/>
        </p:nvSpPr>
        <p:spPr bwMode="auto">
          <a:xfrm>
            <a:off x="5902325" y="2508250"/>
            <a:ext cx="23764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31673" y="41084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69" name="TextBox 16"/>
          <p:cNvSpPr txBox="1">
            <a:spLocks noChangeArrowheads="1"/>
          </p:cNvSpPr>
          <p:nvPr/>
        </p:nvSpPr>
        <p:spPr bwMode="auto">
          <a:xfrm>
            <a:off x="5902325" y="4184650"/>
            <a:ext cx="23764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831673" y="5784859"/>
            <a:ext cx="2713839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100330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273" name="TextBox 16"/>
          <p:cNvSpPr txBox="1">
            <a:spLocks noChangeArrowheads="1"/>
          </p:cNvSpPr>
          <p:nvPr/>
        </p:nvSpPr>
        <p:spPr bwMode="auto">
          <a:xfrm>
            <a:off x="5902325" y="5861050"/>
            <a:ext cx="23764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Go ahead an replace it with your own text. </a:t>
            </a:r>
          </a:p>
          <a:p>
            <a:pPr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charset="0"/>
              <a:buChar char="•"/>
            </a:pPr>
            <a:r>
              <a:rPr lang="en-US" sz="1200" noProof="1">
                <a:latin typeface="Calibri" pitchFamily="34" charset="0"/>
                <a:cs typeface="Arial" charset="0"/>
              </a:rPr>
              <a:t>This is an example text. </a:t>
            </a:r>
          </a:p>
        </p:txBody>
      </p:sp>
      <p:sp>
        <p:nvSpPr>
          <p:cNvPr id="20" name="Left-Right Arrow 19"/>
          <p:cNvSpPr/>
          <p:nvPr/>
        </p:nvSpPr>
        <p:spPr bwMode="auto">
          <a:xfrm>
            <a:off x="4306888" y="29416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" name="Left-Right Arrow 20"/>
          <p:cNvSpPr/>
          <p:nvPr/>
        </p:nvSpPr>
        <p:spPr bwMode="auto">
          <a:xfrm>
            <a:off x="4306888" y="45418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2" name="Left-Right Arrow 21"/>
          <p:cNvSpPr/>
          <p:nvPr/>
        </p:nvSpPr>
        <p:spPr bwMode="auto">
          <a:xfrm>
            <a:off x="4306888" y="6294438"/>
            <a:ext cx="1524000" cy="533400"/>
          </a:xfrm>
          <a:prstGeom prst="leftRightArrow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7" name="Tekstboks 3"/>
          <p:cNvSpPr txBox="1">
            <a:spLocks noChangeArrowheads="1"/>
          </p:cNvSpPr>
          <p:nvPr/>
        </p:nvSpPr>
        <p:spPr bwMode="auto">
          <a:xfrm>
            <a:off x="239713" y="579438"/>
            <a:ext cx="16986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Negative factors</a:t>
            </a:r>
          </a:p>
        </p:txBody>
      </p:sp>
      <p:sp>
        <p:nvSpPr>
          <p:cNvPr id="10278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227637"/>
            <a:ext cx="10080625" cy="2052671"/>
          </a:xfrm>
          <a:prstGeom prst="rect">
            <a:avLst/>
          </a:prstGeom>
          <a:gradFill rotWithShape="1">
            <a:gsLst>
              <a:gs pos="61000">
                <a:sysClr val="window" lastClr="FFFFFF">
                  <a:alpha val="0"/>
                </a:sysClr>
              </a:gs>
              <a:gs pos="100000">
                <a:sysClr val="window" lastClr="FFFFFF">
                  <a:lumMod val="85000"/>
                </a:sys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7637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004C84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65432" y="1611183"/>
            <a:ext cx="772479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689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64D011"/>
              </a:gs>
              <a:gs pos="100000">
                <a:srgbClr val="326609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1544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O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16312" y="1341437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5119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945312" y="1341437"/>
            <a:ext cx="1575918" cy="1576378"/>
          </a:xfrm>
          <a:prstGeom prst="rect">
            <a:avLst/>
          </a:prstGeom>
          <a:gradFill>
            <a:gsLst>
              <a:gs pos="0">
                <a:schemeClr val="bg1">
                  <a:lumMod val="85000"/>
                  <a:alpha val="66000"/>
                </a:schemeClr>
              </a:gs>
              <a:gs pos="100000">
                <a:schemeClr val="tx1">
                  <a:lumMod val="50000"/>
                  <a:lumOff val="50000"/>
                  <a:alpha val="7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66679" y="1563558"/>
            <a:ext cx="810654" cy="1036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76200" dir="13500000">
                    <a:prstClr val="black">
                      <a:alpha val="38000"/>
                    </a:prstClr>
                  </a:innerShdw>
                </a:effectLst>
                <a:latin typeface="Verdana" pitchFamily="34" charset="0"/>
              </a:rPr>
              <a:t>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41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278" name="TextBox 16"/>
          <p:cNvSpPr txBox="1">
            <a:spLocks noChangeArrowheads="1"/>
          </p:cNvSpPr>
          <p:nvPr/>
        </p:nvSpPr>
        <p:spPr bwMode="auto">
          <a:xfrm>
            <a:off x="1763713" y="31956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593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80" name="TextBox 16"/>
          <p:cNvSpPr txBox="1">
            <a:spLocks noChangeArrowheads="1"/>
          </p:cNvSpPr>
          <p:nvPr/>
        </p:nvSpPr>
        <p:spPr bwMode="auto">
          <a:xfrm>
            <a:off x="5268913" y="31956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3506786" y="310356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82" name="TextBox 16"/>
          <p:cNvSpPr txBox="1">
            <a:spLocks noChangeArrowheads="1"/>
          </p:cNvSpPr>
          <p:nvPr/>
        </p:nvSpPr>
        <p:spPr bwMode="auto">
          <a:xfrm>
            <a:off x="3516313" y="31956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6979118" y="3087378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84" name="TextBox 30"/>
          <p:cNvSpPr txBox="1">
            <a:spLocks noChangeArrowheads="1"/>
          </p:cNvSpPr>
          <p:nvPr/>
        </p:nvSpPr>
        <p:spPr bwMode="auto">
          <a:xfrm>
            <a:off x="6945313" y="31956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7541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5D8F9"/>
              </a:gs>
              <a:gs pos="100000">
                <a:srgbClr val="0070C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5067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5259386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rgbClr val="AFE87E"/>
              </a:gs>
              <a:gs pos="100000">
                <a:srgbClr val="64D011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6979118" y="4851081"/>
            <a:ext cx="1575918" cy="15763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perspectiveBelow" fov="2700000">
              <a:rot lat="600000" lon="0" rev="0"/>
            </a:camera>
            <a:lightRig rig="threePt" dir="t"/>
          </a:scene3d>
          <a:sp3d extrusionH="1022350"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/>
          </a:p>
        </p:txBody>
      </p:sp>
      <p:sp>
        <p:nvSpPr>
          <p:cNvPr id="11289" name="TextBox 16"/>
          <p:cNvSpPr txBox="1">
            <a:spLocks noChangeArrowheads="1"/>
          </p:cNvSpPr>
          <p:nvPr/>
        </p:nvSpPr>
        <p:spPr bwMode="auto">
          <a:xfrm>
            <a:off x="1763713" y="4922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Strengths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1290" name="TextBox 16"/>
          <p:cNvSpPr txBox="1">
            <a:spLocks noChangeArrowheads="1"/>
          </p:cNvSpPr>
          <p:nvPr/>
        </p:nvSpPr>
        <p:spPr bwMode="auto">
          <a:xfrm>
            <a:off x="5268913" y="4922838"/>
            <a:ext cx="1600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Opportunities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1291" name="TextBox 16"/>
          <p:cNvSpPr txBox="1">
            <a:spLocks noChangeArrowheads="1"/>
          </p:cNvSpPr>
          <p:nvPr/>
        </p:nvSpPr>
        <p:spPr bwMode="auto">
          <a:xfrm>
            <a:off x="3516313" y="4922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Weaknesses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1292" name="TextBox 30"/>
          <p:cNvSpPr txBox="1">
            <a:spLocks noChangeArrowheads="1"/>
          </p:cNvSpPr>
          <p:nvPr/>
        </p:nvSpPr>
        <p:spPr bwMode="auto">
          <a:xfrm>
            <a:off x="6945313" y="4922838"/>
            <a:ext cx="16002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Threats</a:t>
            </a:r>
          </a:p>
          <a:p>
            <a:endParaRPr lang="en-US" sz="1200"/>
          </a:p>
          <a:p>
            <a:r>
              <a:rPr lang="en-US" sz="1200"/>
              <a:t>This is an example text. Go ahead and replace it with your own text</a:t>
            </a:r>
          </a:p>
          <a:p>
            <a:endParaRPr lang="en-US"/>
          </a:p>
        </p:txBody>
      </p:sp>
      <p:sp>
        <p:nvSpPr>
          <p:cNvPr id="11293" name="Tekstboks 3"/>
          <p:cNvSpPr txBox="1">
            <a:spLocks noChangeArrowheads="1"/>
          </p:cNvSpPr>
          <p:nvPr/>
        </p:nvSpPr>
        <p:spPr bwMode="auto">
          <a:xfrm>
            <a:off x="242888" y="273050"/>
            <a:ext cx="169068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b="1">
                <a:latin typeface="Calibri" pitchFamily="34" charset="0"/>
                <a:ea typeface="Calibri" pitchFamily="34" charset="0"/>
                <a:cs typeface="Calibri" pitchFamily="34" charset="0"/>
              </a:rPr>
              <a:t>SWOT </a:t>
            </a:r>
            <a:r>
              <a:rPr lang="da-DK">
                <a:latin typeface="Calibri" pitchFamily="34" charset="0"/>
                <a:ea typeface="Calibri" pitchFamily="34" charset="0"/>
                <a:cs typeface="Calibri" pitchFamily="34" charset="0"/>
              </a:rPr>
              <a:t>ANALYSIS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2.xml><?xml version="1.0" encoding="utf-8"?>
<ds:datastoreItem xmlns:ds="http://schemas.openxmlformats.org/officeDocument/2006/customXml" ds:itemID="{1AF3004B-9108-4C4B-8CE9-64F411650F3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1984</Words>
  <Application>Microsoft Office PowerPoint</Application>
  <PresentationFormat>Custom</PresentationFormat>
  <Paragraphs>362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MS Gothic</vt:lpstr>
      <vt:lpstr>Times New Roman</vt:lpstr>
      <vt:lpstr>ＭＳ Ｐゴシック</vt:lpstr>
      <vt:lpstr>Calibri</vt:lpstr>
      <vt:lpstr>Arial Unicode MS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Slide 1</dc:title>
  <dc:creator/>
  <lastModifiedBy/>
  <revision>288</revision>
  <lastPrinted>1601-01-01T00:00:00.0000000Z</lastPrinted>
  <keywords/>
  <dcterms:modified xsi:type="dcterms:W3CDTF">2010-05-10T16:16:30.0000000Z</dcterms:modified>
  <version/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TC018754769991</vt:lpwstr>
  </property>
</Properties>
</file>