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8A7-05A7-4347-8469-5CACF4C4FBBA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E9B-28CD-470B-901B-0B9B768B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8A7-05A7-4347-8469-5CACF4C4FBBA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E9B-28CD-470B-901B-0B9B768B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8A7-05A7-4347-8469-5CACF4C4FBBA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E9B-28CD-470B-901B-0B9B768B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8A7-05A7-4347-8469-5CACF4C4FBBA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E9B-28CD-470B-901B-0B9B768B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8A7-05A7-4347-8469-5CACF4C4FBBA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E9B-28CD-470B-901B-0B9B768B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8A7-05A7-4347-8469-5CACF4C4FBBA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E9B-28CD-470B-901B-0B9B768B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8A7-05A7-4347-8469-5CACF4C4FBBA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E9B-28CD-470B-901B-0B9B768B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8A7-05A7-4347-8469-5CACF4C4FBBA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E9B-28CD-470B-901B-0B9B768B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8A7-05A7-4347-8469-5CACF4C4FBBA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E9B-28CD-470B-901B-0B9B768B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8A7-05A7-4347-8469-5CACF4C4FBBA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E9B-28CD-470B-901B-0B9B768B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8A7-05A7-4347-8469-5CACF4C4FBBA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E9B-28CD-470B-901B-0B9B768B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3C8A7-05A7-4347-8469-5CACF4C4FBBA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16E9B-28CD-470B-901B-0B9B768B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Senior Project Outline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Turn to page 19 in your handbook, take out your notebook.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Sample MLA Formatted Sr. Project- p 21-22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pPr>
              <a:buNone/>
            </a:pPr>
            <a:r>
              <a:rPr lang="en-US" sz="3800" b="1" dirty="0"/>
              <a:t>I. </a:t>
            </a:r>
            <a:r>
              <a:rPr lang="en-US" sz="3800" b="1" dirty="0" smtClean="0"/>
              <a:t>	Introduction </a:t>
            </a:r>
            <a:endParaRPr lang="en-US" sz="3800" b="1" dirty="0"/>
          </a:p>
          <a:p>
            <a:pPr>
              <a:buNone/>
            </a:pPr>
            <a:r>
              <a:rPr lang="en-US" sz="3800" dirty="0" smtClean="0"/>
              <a:t>	A</a:t>
            </a:r>
            <a:r>
              <a:rPr lang="en-US" sz="3800" dirty="0"/>
              <a:t>. Attention Grabber: Barely a day can go by without hearing the report of a famous </a:t>
            </a:r>
            <a:r>
              <a:rPr lang="en-US" sz="3800" dirty="0" smtClean="0"/>
              <a:t>athlete </a:t>
            </a:r>
            <a:r>
              <a:rPr lang="en-US" sz="3800" dirty="0"/>
              <a:t>taking illegal substances. </a:t>
            </a:r>
          </a:p>
          <a:p>
            <a:pPr>
              <a:buNone/>
            </a:pPr>
            <a:r>
              <a:rPr lang="en-US" sz="3800" dirty="0" smtClean="0"/>
              <a:t>	B</a:t>
            </a:r>
            <a:r>
              <a:rPr lang="en-US" sz="3800" dirty="0"/>
              <a:t>. Drug use among athletes, however, is not just limited to steroids. </a:t>
            </a:r>
          </a:p>
          <a:p>
            <a:pPr>
              <a:buNone/>
            </a:pPr>
            <a:r>
              <a:rPr lang="en-US" sz="3800" dirty="0" smtClean="0"/>
              <a:t>		1</a:t>
            </a:r>
            <a:r>
              <a:rPr lang="en-US" sz="3800" dirty="0"/>
              <a:t>. Also, athletes are not the only ones using drugs </a:t>
            </a:r>
            <a:r>
              <a:rPr lang="en-US" sz="3800" dirty="0" smtClean="0"/>
              <a:t>(“Drug Use in the United 	States”). </a:t>
            </a:r>
          </a:p>
          <a:p>
            <a:pPr>
              <a:buNone/>
            </a:pPr>
            <a:r>
              <a:rPr lang="en-US" sz="3800" dirty="0" smtClean="0"/>
              <a:t>		2</a:t>
            </a:r>
            <a:r>
              <a:rPr lang="en-US" sz="3800" dirty="0"/>
              <a:t>. Drugs are common among school-age teenagers both athletes and </a:t>
            </a:r>
            <a:r>
              <a:rPr lang="en-US" sz="3800" dirty="0" smtClean="0"/>
              <a:t>non-	athletes</a:t>
            </a:r>
            <a:r>
              <a:rPr lang="en-US" sz="3800" dirty="0"/>
              <a:t>, </a:t>
            </a:r>
            <a:r>
              <a:rPr lang="en-US" sz="3800" dirty="0" smtClean="0"/>
              <a:t>and </a:t>
            </a:r>
            <a:r>
              <a:rPr lang="en-US" sz="3800" dirty="0"/>
              <a:t>the problem is </a:t>
            </a:r>
            <a:r>
              <a:rPr lang="en-US" sz="3800" dirty="0" smtClean="0"/>
              <a:t>	growing </a:t>
            </a:r>
            <a:r>
              <a:rPr lang="en-US" sz="3800" dirty="0"/>
              <a:t>more and more (</a:t>
            </a:r>
            <a:r>
              <a:rPr lang="en-US" sz="3800" dirty="0" err="1"/>
              <a:t>Legelos</a:t>
            </a:r>
            <a:r>
              <a:rPr lang="en-US" sz="3800" dirty="0"/>
              <a:t>). </a:t>
            </a:r>
          </a:p>
          <a:p>
            <a:pPr>
              <a:buNone/>
            </a:pPr>
            <a:r>
              <a:rPr lang="en-US" sz="3800" dirty="0" smtClean="0"/>
              <a:t>	C</a:t>
            </a:r>
            <a:r>
              <a:rPr lang="en-US" sz="3800" dirty="0"/>
              <a:t>. The importance of high school sports continues to expand in the US. </a:t>
            </a:r>
          </a:p>
          <a:p>
            <a:pPr>
              <a:buNone/>
            </a:pPr>
            <a:r>
              <a:rPr lang="en-US" sz="3800" dirty="0" smtClean="0"/>
              <a:t>		1</a:t>
            </a:r>
            <a:r>
              <a:rPr lang="en-US" sz="3800" dirty="0"/>
              <a:t>. Within the next ten years, high school sports will out gross college </a:t>
            </a:r>
            <a:r>
              <a:rPr lang="en-US" sz="3800" dirty="0" smtClean="0"/>
              <a:t>	athletics </a:t>
            </a:r>
            <a:r>
              <a:rPr lang="en-US" sz="3800" dirty="0"/>
              <a:t>in </a:t>
            </a:r>
            <a:r>
              <a:rPr lang="en-US" sz="3800" dirty="0" smtClean="0"/>
              <a:t>proceeds </a:t>
            </a:r>
            <a:r>
              <a:rPr lang="en-US" sz="3800" dirty="0"/>
              <a:t>(</a:t>
            </a:r>
            <a:r>
              <a:rPr lang="en-US" sz="3800" dirty="0" err="1"/>
              <a:t>Legelos</a:t>
            </a:r>
            <a:r>
              <a:rPr lang="en-US" sz="3800" dirty="0"/>
              <a:t>). </a:t>
            </a:r>
          </a:p>
          <a:p>
            <a:pPr>
              <a:buNone/>
            </a:pPr>
            <a:r>
              <a:rPr lang="en-US" sz="3800" dirty="0" smtClean="0"/>
              <a:t>		2</a:t>
            </a:r>
            <a:r>
              <a:rPr lang="en-US" sz="3800" dirty="0"/>
              <a:t>. High school athletes are regularly covered in national papers (</a:t>
            </a:r>
            <a:r>
              <a:rPr lang="en-US" sz="3800" dirty="0" err="1"/>
              <a:t>Legelos</a:t>
            </a:r>
            <a:r>
              <a:rPr lang="en-US" sz="3800" dirty="0"/>
              <a:t>). </a:t>
            </a:r>
          </a:p>
          <a:p>
            <a:pPr>
              <a:buNone/>
            </a:pPr>
            <a:r>
              <a:rPr lang="en-US" sz="3800" dirty="0" smtClean="0"/>
              <a:t>	D</a:t>
            </a:r>
            <a:r>
              <a:rPr lang="en-US" sz="3800" dirty="0"/>
              <a:t>. With the additional exposure of high school athletes come the problems associated with celebrity, provoking an administrative response </a:t>
            </a:r>
            <a:r>
              <a:rPr lang="en-US" sz="3800" dirty="0" smtClean="0"/>
              <a:t>(“Drugs </a:t>
            </a:r>
            <a:r>
              <a:rPr lang="en-US" sz="3800" dirty="0"/>
              <a:t>in </a:t>
            </a:r>
            <a:r>
              <a:rPr lang="en-US" sz="3800" dirty="0" smtClean="0"/>
              <a:t>Schools”). </a:t>
            </a:r>
            <a:endParaRPr lang="en-US" sz="3800" dirty="0"/>
          </a:p>
          <a:p>
            <a:pPr>
              <a:buNone/>
            </a:pPr>
            <a:r>
              <a:rPr lang="en-US" sz="3800" dirty="0" smtClean="0"/>
              <a:t>		1</a:t>
            </a:r>
            <a:r>
              <a:rPr lang="en-US" sz="3800" dirty="0"/>
              <a:t>. Like their major league counter-parts, the life of a high school athlete is </a:t>
            </a:r>
            <a:r>
              <a:rPr lang="en-US" sz="3800" dirty="0" smtClean="0"/>
              <a:t>	not </a:t>
            </a:r>
            <a:r>
              <a:rPr lang="en-US" sz="3800" dirty="0"/>
              <a:t>longer </a:t>
            </a:r>
            <a:r>
              <a:rPr lang="en-US" sz="3800" dirty="0" smtClean="0"/>
              <a:t>their </a:t>
            </a:r>
            <a:r>
              <a:rPr lang="en-US" sz="3800" dirty="0"/>
              <a:t>own (</a:t>
            </a:r>
            <a:r>
              <a:rPr lang="en-US" sz="3800" dirty="0" err="1"/>
              <a:t>Legelos</a:t>
            </a:r>
            <a:r>
              <a:rPr lang="en-US" sz="3800" dirty="0"/>
              <a:t>). </a:t>
            </a:r>
          </a:p>
          <a:p>
            <a:pPr>
              <a:buNone/>
            </a:pPr>
            <a:r>
              <a:rPr lang="en-US" sz="3800" dirty="0" smtClean="0"/>
              <a:t>		2</a:t>
            </a:r>
            <a:r>
              <a:rPr lang="en-US" sz="3800" dirty="0"/>
              <a:t>. Many younger athletes turn to the same illegal substances as their </a:t>
            </a:r>
            <a:r>
              <a:rPr lang="en-US" sz="3800" dirty="0" smtClean="0"/>
              <a:t>	superstar </a:t>
            </a:r>
            <a:r>
              <a:rPr lang="en-US" sz="3800" dirty="0"/>
              <a:t>heroes </a:t>
            </a:r>
            <a:r>
              <a:rPr lang="en-US" sz="3800" dirty="0" smtClean="0"/>
              <a:t>(</a:t>
            </a:r>
            <a:r>
              <a:rPr lang="en-US" sz="3800" dirty="0" err="1"/>
              <a:t>Connley</a:t>
            </a:r>
            <a:r>
              <a:rPr lang="en-US" sz="3800" dirty="0"/>
              <a:t> 74). </a:t>
            </a:r>
          </a:p>
          <a:p>
            <a:pPr>
              <a:buNone/>
            </a:pPr>
            <a:r>
              <a:rPr lang="en-US" sz="3800" dirty="0" smtClean="0"/>
              <a:t>		3</a:t>
            </a:r>
            <a:r>
              <a:rPr lang="en-US" sz="3800" dirty="0"/>
              <a:t>. To crack down on drug use, some schools have begun instituting policies </a:t>
            </a:r>
            <a:r>
              <a:rPr lang="en-US" sz="3800" dirty="0" smtClean="0"/>
              <a:t>	to randomly </a:t>
            </a:r>
            <a:r>
              <a:rPr lang="en-US" sz="3800" dirty="0"/>
              <a:t>test students in </a:t>
            </a:r>
            <a:r>
              <a:rPr lang="en-US" sz="3800" dirty="0" smtClean="0"/>
              <a:t>	sports </a:t>
            </a:r>
            <a:r>
              <a:rPr lang="en-US" sz="3800" dirty="0"/>
              <a:t>and other school activities for drug use </a:t>
            </a:r>
            <a:r>
              <a:rPr lang="en-US" sz="3800" dirty="0" smtClean="0"/>
              <a:t>	(“Drugs </a:t>
            </a:r>
            <a:r>
              <a:rPr lang="en-US" sz="3800" dirty="0"/>
              <a:t>in </a:t>
            </a:r>
            <a:r>
              <a:rPr lang="en-US" sz="3800" dirty="0" smtClean="0"/>
              <a:t>Schools”). </a:t>
            </a:r>
            <a:endParaRPr lang="en-US" sz="3800" dirty="0"/>
          </a:p>
          <a:p>
            <a:pPr>
              <a:buNone/>
            </a:pPr>
            <a:r>
              <a:rPr lang="en-US" sz="3800" dirty="0" smtClean="0"/>
              <a:t>		E</a:t>
            </a:r>
            <a:r>
              <a:rPr lang="en-US" sz="3800" dirty="0"/>
              <a:t>. Thesis Statement: Although there are some proponents of random drug </a:t>
            </a:r>
            <a:r>
              <a:rPr lang="en-US" sz="3800" dirty="0" smtClean="0"/>
              <a:t>	testing </a:t>
            </a:r>
            <a:r>
              <a:rPr lang="en-US" sz="3800" dirty="0"/>
              <a:t>of </a:t>
            </a:r>
            <a:r>
              <a:rPr lang="en-US" sz="3800" dirty="0" smtClean="0"/>
              <a:t>students </a:t>
            </a:r>
            <a:r>
              <a:rPr lang="en-US" sz="3800" dirty="0"/>
              <a:t>involved in </a:t>
            </a:r>
            <a:r>
              <a:rPr lang="en-US" sz="3800" dirty="0" smtClean="0"/>
              <a:t>extra-curricular </a:t>
            </a:r>
            <a:r>
              <a:rPr lang="en-US" sz="3800" dirty="0"/>
              <a:t>activities, this </a:t>
            </a:r>
            <a:r>
              <a:rPr lang="en-US" sz="3800" dirty="0" smtClean="0"/>
              <a:t>practice </a:t>
            </a:r>
            <a:r>
              <a:rPr lang="en-US" sz="3800" dirty="0"/>
              <a:t>should </a:t>
            </a:r>
            <a:r>
              <a:rPr lang="en-US" sz="3800" dirty="0" smtClean="0"/>
              <a:t>	not </a:t>
            </a:r>
            <a:r>
              <a:rPr lang="en-US" sz="3800" dirty="0"/>
              <a:t>be allowed in schools.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Project Outline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Scoring Guide: </a:t>
            </a:r>
          </a:p>
          <a:p>
            <a:pPr>
              <a:buNone/>
            </a:pPr>
            <a:r>
              <a:rPr lang="en-US" dirty="0"/>
              <a:t>Distinguished </a:t>
            </a:r>
            <a:r>
              <a:rPr lang="en-US" dirty="0" smtClean="0"/>
              <a:t>(90-100%) </a:t>
            </a:r>
          </a:p>
          <a:p>
            <a:pPr>
              <a:buNone/>
            </a:pPr>
            <a:r>
              <a:rPr lang="en-US" dirty="0" smtClean="0"/>
              <a:t>Proficient (70-80%) </a:t>
            </a:r>
          </a:p>
          <a:p>
            <a:pPr>
              <a:buNone/>
            </a:pPr>
            <a:r>
              <a:rPr lang="en-US" dirty="0" smtClean="0"/>
              <a:t>Competent (60%) </a:t>
            </a:r>
          </a:p>
          <a:p>
            <a:pPr>
              <a:buNone/>
            </a:pPr>
            <a:r>
              <a:rPr lang="en-US" dirty="0" smtClean="0"/>
              <a:t>Below </a:t>
            </a:r>
            <a:r>
              <a:rPr lang="en-US" dirty="0"/>
              <a:t>Graduation Standard </a:t>
            </a:r>
            <a:r>
              <a:rPr lang="en-US" dirty="0" smtClean="0"/>
              <a:t>(0-50%)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Senior Project Outline Rubric -100pts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I. Introduction/Conclusion Score: __________/10</a:t>
            </a:r>
          </a:p>
          <a:p>
            <a:r>
              <a:rPr lang="en-US" sz="2000" dirty="0" smtClean="0"/>
              <a:t>The introduction includes an attention grabber, provides the necessary orienting information on the controversy and clearly identifies the topic.</a:t>
            </a:r>
          </a:p>
          <a:p>
            <a:r>
              <a:rPr lang="en-US" sz="2000" dirty="0" smtClean="0"/>
              <a:t>The conclusion rephrases the thesis, evaluates the most compelling research, and analyzes the significance/impact of the controversy</a:t>
            </a:r>
          </a:p>
          <a:p>
            <a:pPr>
              <a:buNone/>
            </a:pPr>
            <a:r>
              <a:rPr lang="en-US" sz="2000" dirty="0" smtClean="0"/>
              <a:t>II. Thesis Statement Score: __________ /5</a:t>
            </a:r>
          </a:p>
          <a:p>
            <a:r>
              <a:rPr lang="en-US" sz="2000" dirty="0" smtClean="0"/>
              <a:t>The thesis statement is clear and concise and establishes focus for the paper.</a:t>
            </a:r>
          </a:p>
          <a:p>
            <a:pPr>
              <a:buNone/>
            </a:pPr>
            <a:r>
              <a:rPr lang="en-US" sz="2000" dirty="0" smtClean="0"/>
              <a:t>II. Body – Content Score: __________ /30</a:t>
            </a:r>
          </a:p>
          <a:p>
            <a:r>
              <a:rPr lang="en-US" sz="2000" dirty="0" smtClean="0"/>
              <a:t>Each subheading begins with a clear topic sentence.</a:t>
            </a:r>
          </a:p>
          <a:p>
            <a:r>
              <a:rPr lang="en-US" sz="2000" dirty="0" smtClean="0"/>
              <a:t>Each topic contains detailed information and supporting evidence.</a:t>
            </a:r>
          </a:p>
          <a:p>
            <a:r>
              <a:rPr lang="en-US" sz="2000" dirty="0" smtClean="0"/>
              <a:t>The body uses specific details developed through facts, examples, statistics, reasons, and explanations.</a:t>
            </a:r>
          </a:p>
          <a:p>
            <a:r>
              <a:rPr lang="en-US" sz="2000" dirty="0" smtClean="0"/>
              <a:t>The thesis is developed, supported, and argued with strong evidence of thorough research and authentic academic sources.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Senior Project Outline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III. Body – Focus &amp; Organization Score: __________ /15</a:t>
            </a:r>
          </a:p>
          <a:p>
            <a:r>
              <a:rPr lang="en-US" dirty="0" smtClean="0"/>
              <a:t>Each topic develops one part of the thesis statement.</a:t>
            </a:r>
          </a:p>
          <a:p>
            <a:r>
              <a:rPr lang="en-US" dirty="0" smtClean="0"/>
              <a:t>All details under each topic relate directly to the topic sentence.</a:t>
            </a:r>
          </a:p>
          <a:p>
            <a:r>
              <a:rPr lang="en-US" dirty="0" smtClean="0"/>
              <a:t>The information is organized logically, either by chronological order or by order of importance.</a:t>
            </a:r>
          </a:p>
          <a:p>
            <a:pPr>
              <a:buNone/>
            </a:pPr>
            <a:r>
              <a:rPr lang="en-US" dirty="0" smtClean="0"/>
              <a:t>IV. Conventions of Language &amp; Style Score: __________ /10</a:t>
            </a:r>
          </a:p>
          <a:p>
            <a:r>
              <a:rPr lang="en-US" dirty="0" smtClean="0"/>
              <a:t>Words are spelled and capitalized correctly.</a:t>
            </a:r>
          </a:p>
          <a:p>
            <a:r>
              <a:rPr lang="en-US" dirty="0" smtClean="0"/>
              <a:t>Subject and verb agreement is correct.</a:t>
            </a:r>
          </a:p>
          <a:p>
            <a:r>
              <a:rPr lang="en-US" dirty="0" smtClean="0"/>
              <a:t>Verb tense is consistent; the writer does not shift from the present to the past tense.</a:t>
            </a:r>
          </a:p>
          <a:p>
            <a:r>
              <a:rPr lang="en-US" dirty="0" smtClean="0"/>
              <a:t>Pronouns agree with their antecedents in number and case.</a:t>
            </a:r>
          </a:p>
          <a:p>
            <a:pPr>
              <a:buNone/>
            </a:pPr>
            <a:r>
              <a:rPr lang="en-US" dirty="0" smtClean="0"/>
              <a:t>V. Citation Format and Placement Score: __________ /10</a:t>
            </a:r>
          </a:p>
          <a:p>
            <a:r>
              <a:rPr lang="en-US" dirty="0" smtClean="0"/>
              <a:t>Citations follow MLA format.</a:t>
            </a:r>
          </a:p>
          <a:p>
            <a:r>
              <a:rPr lang="en-US" dirty="0" smtClean="0"/>
              <a:t>Citations are correctly placed after information cited and properly punctuated.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Senior Project Outline Rubric -100pts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/>
              <a:t>VI. Works Cited Page Score: __________ /10 </a:t>
            </a:r>
          </a:p>
          <a:p>
            <a:r>
              <a:rPr lang="en-US" dirty="0"/>
              <a:t>A minimum of six sources of three different kinds are cited in the paper; at least one is firsthand. </a:t>
            </a:r>
          </a:p>
          <a:p>
            <a:r>
              <a:rPr lang="en-US" dirty="0"/>
              <a:t>Sources cited in the paper are listed on the Works Cited page. </a:t>
            </a:r>
          </a:p>
          <a:p>
            <a:r>
              <a:rPr lang="en-US" dirty="0"/>
              <a:t>Works Cited page follows proper MLA format: </a:t>
            </a:r>
          </a:p>
          <a:p>
            <a:pPr>
              <a:buNone/>
            </a:pPr>
            <a:r>
              <a:rPr lang="en-US" dirty="0"/>
              <a:t>correct heading </a:t>
            </a:r>
          </a:p>
          <a:p>
            <a:pPr>
              <a:buNone/>
            </a:pPr>
            <a:r>
              <a:rPr lang="en-US" dirty="0"/>
              <a:t>double spaced </a:t>
            </a:r>
          </a:p>
          <a:p>
            <a:pPr>
              <a:buNone/>
            </a:pPr>
            <a:r>
              <a:rPr lang="en-US" dirty="0"/>
              <a:t>alphabetical order </a:t>
            </a:r>
          </a:p>
          <a:p>
            <a:pPr>
              <a:buNone/>
            </a:pPr>
            <a:r>
              <a:rPr lang="en-US" dirty="0"/>
              <a:t>correct punctuation </a:t>
            </a:r>
          </a:p>
          <a:p>
            <a:endParaRPr lang="en-US" dirty="0"/>
          </a:p>
          <a:p>
            <a:pPr>
              <a:buNone/>
            </a:pPr>
            <a:r>
              <a:rPr lang="en-US" b="1" dirty="0"/>
              <a:t>VII. Outline Format Score: __________/5 </a:t>
            </a:r>
          </a:p>
          <a:p>
            <a:r>
              <a:rPr lang="en-US" dirty="0"/>
              <a:t>The outline is typed and aligned in sentence form. </a:t>
            </a:r>
          </a:p>
          <a:p>
            <a:r>
              <a:rPr lang="en-US" dirty="0"/>
              <a:t>The outline follows proper MLA outline format. </a:t>
            </a:r>
          </a:p>
          <a:p>
            <a:pPr>
              <a:buNone/>
            </a:pPr>
            <a:r>
              <a:rPr lang="en-US" b="1" dirty="0"/>
              <a:t>VIII. Length Score: __________ /5 </a:t>
            </a:r>
          </a:p>
          <a:p>
            <a:r>
              <a:rPr lang="en-US" dirty="0"/>
              <a:t>The outline contains adequate detail to justify a five to eight page research paper. </a:t>
            </a:r>
          </a:p>
          <a:p>
            <a:r>
              <a:rPr lang="en-US" dirty="0"/>
              <a:t>Minimum length should be three pages (single spaced) / six pages (double spaced).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Your Thesis Statement p19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Ask yourself the following questions:</a:t>
            </a:r>
          </a:p>
          <a:p>
            <a:pPr>
              <a:buNone/>
            </a:pPr>
            <a:r>
              <a:rPr lang="en-US" dirty="0" smtClean="0"/>
              <a:t>-Is my Thesis Statement clear and specific to my research topic?</a:t>
            </a:r>
          </a:p>
          <a:p>
            <a:pPr>
              <a:buNone/>
            </a:pPr>
            <a:r>
              <a:rPr lang="en-US" dirty="0" smtClean="0"/>
              <a:t>-Is it broad enough to include all the information I have gathered through my research?</a:t>
            </a:r>
          </a:p>
          <a:p>
            <a:pPr>
              <a:buNone/>
            </a:pPr>
            <a:r>
              <a:rPr lang="en-US" dirty="0" smtClean="0"/>
              <a:t>-Does my Thesis Statement provide a framework for the body of my paper?</a:t>
            </a:r>
          </a:p>
          <a:p>
            <a:pPr>
              <a:buNone/>
            </a:pPr>
            <a:r>
              <a:rPr lang="en-US" dirty="0" smtClean="0"/>
              <a:t>-What do I need to do to revise my Thesis Statement?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Follow these steps to make it as easy as possible to create your outline: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Review the notes you have taken and organize them into three categories: </a:t>
            </a:r>
            <a:r>
              <a:rPr lang="en-US" b="1" dirty="0"/>
              <a:t>background</a:t>
            </a:r>
            <a:r>
              <a:rPr lang="en-US" dirty="0"/>
              <a:t>, </a:t>
            </a:r>
            <a:r>
              <a:rPr lang="en-US" b="1" dirty="0"/>
              <a:t>opposing argument</a:t>
            </a:r>
            <a:r>
              <a:rPr lang="en-US" dirty="0"/>
              <a:t>, and </a:t>
            </a:r>
            <a:r>
              <a:rPr lang="en-US" b="1" dirty="0"/>
              <a:t>supporting argument</a:t>
            </a:r>
            <a:r>
              <a:rPr lang="en-US" dirty="0"/>
              <a:t>. </a:t>
            </a:r>
          </a:p>
          <a:p>
            <a:r>
              <a:rPr lang="en-US" dirty="0"/>
              <a:t>Then, make each topic (individual background topic or individual argument) into one Roman numeral and write it into a topic sentence. Each Roman numeral will become a body paragraph. </a:t>
            </a:r>
          </a:p>
          <a:p>
            <a:r>
              <a:rPr lang="en-US" dirty="0"/>
              <a:t>Once you have come up with your body paragraph topics, organize your notes into the topics in which the information fits.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437"/>
            <a:ext cx="8229600" cy="4525963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 3-4 page single-spaced outline translates to a 5-page double-spaced research paper. </a:t>
            </a:r>
          </a:p>
          <a:p>
            <a:r>
              <a:rPr lang="en-US" dirty="0" smtClean="0"/>
              <a:t>Once you have reorganized your information, look over the amount of notes in each category. </a:t>
            </a:r>
          </a:p>
          <a:p>
            <a:pPr>
              <a:buNone/>
            </a:pPr>
            <a:r>
              <a:rPr lang="en-US" dirty="0" smtClean="0"/>
              <a:t>-Are there any places where more information is needed? Do additional research as necessary. </a:t>
            </a:r>
            <a:r>
              <a:rPr lang="en-US" b="1" dirty="0" smtClean="0"/>
              <a:t>Do not forget to cite the source of any new information!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Decide what order is best for the body paragraphs (</a:t>
            </a:r>
            <a:r>
              <a:rPr lang="en-US" b="1" dirty="0" smtClean="0"/>
              <a:t>background first</a:t>
            </a:r>
            <a:r>
              <a:rPr lang="en-US" dirty="0" smtClean="0"/>
              <a:t>, then </a:t>
            </a:r>
            <a:r>
              <a:rPr lang="en-US" b="1" dirty="0" smtClean="0"/>
              <a:t>opposing</a:t>
            </a:r>
            <a:r>
              <a:rPr lang="en-US" dirty="0" smtClean="0"/>
              <a:t> and </a:t>
            </a:r>
            <a:r>
              <a:rPr lang="en-US" b="1" dirty="0" smtClean="0"/>
              <a:t>supporting arguments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Guidelines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Organize the information within each body paragraph into a logical </a:t>
            </a:r>
            <a:r>
              <a:rPr lang="en-US" dirty="0" smtClean="0"/>
              <a:t>order.</a:t>
            </a:r>
            <a:endParaRPr lang="en-US" dirty="0"/>
          </a:p>
          <a:p>
            <a:r>
              <a:rPr lang="en-US" dirty="0" smtClean="0"/>
              <a:t>KEEP TRACK: where/what </a:t>
            </a:r>
            <a:r>
              <a:rPr lang="en-US" dirty="0"/>
              <a:t>information came from what sources by placing parenthetical citations at the end of each fact. </a:t>
            </a:r>
            <a:r>
              <a:rPr lang="en-US" dirty="0" smtClean="0"/>
              <a:t>(You </a:t>
            </a:r>
            <a:r>
              <a:rPr lang="en-US" dirty="0"/>
              <a:t>will be graded on proper MLA format in the citations – use pages 38-40 for citation format reference. 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Using parallel structure and phrases or complete sentences, write your </a:t>
            </a:r>
            <a:r>
              <a:rPr lang="en-US" dirty="0" smtClean="0"/>
              <a:t>outline:  </a:t>
            </a:r>
            <a:r>
              <a:rPr lang="en-US" dirty="0"/>
              <a:t>A division or subdivision cannot be divided into one part; therefore, </a:t>
            </a:r>
            <a:r>
              <a:rPr lang="en-US" b="1" dirty="0"/>
              <a:t>if there is an ―A</a:t>
            </a:r>
            <a:r>
              <a:rPr lang="en-US" dirty="0"/>
              <a:t>‖ </a:t>
            </a:r>
            <a:r>
              <a:rPr lang="en-US" b="1" dirty="0"/>
              <a:t>there must be a ―B</a:t>
            </a:r>
            <a:r>
              <a:rPr lang="en-US" dirty="0"/>
              <a:t>;‖ </a:t>
            </a:r>
            <a:r>
              <a:rPr lang="en-US" b="1" dirty="0"/>
              <a:t>if there is a ―1</a:t>
            </a:r>
            <a:r>
              <a:rPr lang="en-US" dirty="0"/>
              <a:t>‖ </a:t>
            </a:r>
            <a:r>
              <a:rPr lang="en-US" b="1" dirty="0"/>
              <a:t>there must be a ―2</a:t>
            </a:r>
            <a:r>
              <a:rPr lang="en-US" dirty="0"/>
              <a:t>.‖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Guidelines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Turn in a works cited page with your outline. </a:t>
            </a:r>
          </a:p>
          <a:p>
            <a:r>
              <a:rPr lang="en-US" dirty="0"/>
              <a:t>Use MLA format for your outline. </a:t>
            </a:r>
            <a:r>
              <a:rPr lang="en-US" dirty="0" smtClean="0"/>
              <a:t>(Pages </a:t>
            </a:r>
            <a:r>
              <a:rPr lang="en-US" dirty="0"/>
              <a:t>20 through 22 provide examples for the format, content, and detail required for your outline. Note that these are not complete outlines; they only show how to outline an introduction and a few body paragraphs</a:t>
            </a:r>
            <a:r>
              <a:rPr lang="en-US" dirty="0" smtClean="0"/>
              <a:t>.)</a:t>
            </a:r>
          </a:p>
          <a:p>
            <a:r>
              <a:rPr lang="en-US" dirty="0" smtClean="0"/>
              <a:t>Rubric for the outline is on page 23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MLA FORMAT OUTLINE p20 - 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fontScale="25000" lnSpcReduction="20000"/>
          </a:bodyPr>
          <a:lstStyle/>
          <a:p>
            <a:endParaRPr lang="en-US" sz="8000" dirty="0"/>
          </a:p>
          <a:p>
            <a:pPr>
              <a:buNone/>
            </a:pPr>
            <a:r>
              <a:rPr lang="en-US" sz="9600" dirty="0"/>
              <a:t>I. Introduction </a:t>
            </a:r>
          </a:p>
          <a:p>
            <a:pPr>
              <a:buNone/>
            </a:pPr>
            <a:r>
              <a:rPr lang="en-US" sz="9600" dirty="0" smtClean="0"/>
              <a:t>	A</a:t>
            </a:r>
            <a:r>
              <a:rPr lang="en-US" sz="9600" dirty="0"/>
              <a:t>. Attention grabber </a:t>
            </a:r>
          </a:p>
          <a:p>
            <a:pPr>
              <a:buNone/>
            </a:pPr>
            <a:r>
              <a:rPr lang="en-US" sz="9600" dirty="0" smtClean="0"/>
              <a:t>	B</a:t>
            </a:r>
            <a:r>
              <a:rPr lang="en-US" sz="9600" dirty="0"/>
              <a:t>. Orienting information on the controversy </a:t>
            </a:r>
          </a:p>
          <a:p>
            <a:pPr>
              <a:buNone/>
            </a:pPr>
            <a:r>
              <a:rPr lang="en-US" sz="9600" dirty="0" smtClean="0"/>
              <a:t>		1</a:t>
            </a:r>
            <a:r>
              <a:rPr lang="en-US" sz="9600" dirty="0"/>
              <a:t>. Detail </a:t>
            </a:r>
          </a:p>
          <a:p>
            <a:pPr>
              <a:buNone/>
            </a:pPr>
            <a:r>
              <a:rPr lang="en-US" sz="9600" dirty="0" smtClean="0"/>
              <a:t>		2</a:t>
            </a:r>
            <a:r>
              <a:rPr lang="en-US" sz="9600" dirty="0"/>
              <a:t>. Detail </a:t>
            </a:r>
          </a:p>
          <a:p>
            <a:pPr>
              <a:buNone/>
            </a:pPr>
            <a:r>
              <a:rPr lang="en-US" sz="9600" dirty="0" smtClean="0"/>
              <a:t>	C</a:t>
            </a:r>
            <a:r>
              <a:rPr lang="en-US" sz="9600" dirty="0"/>
              <a:t>. More orienting information </a:t>
            </a:r>
          </a:p>
          <a:p>
            <a:pPr>
              <a:buNone/>
            </a:pPr>
            <a:r>
              <a:rPr lang="en-US" sz="9600" dirty="0" smtClean="0"/>
              <a:t>		1</a:t>
            </a:r>
            <a:r>
              <a:rPr lang="en-US" sz="9600" dirty="0"/>
              <a:t>. Example or explanation </a:t>
            </a:r>
          </a:p>
          <a:p>
            <a:pPr>
              <a:buNone/>
            </a:pPr>
            <a:r>
              <a:rPr lang="en-US" sz="9600" dirty="0" smtClean="0"/>
              <a:t>			a</a:t>
            </a:r>
            <a:r>
              <a:rPr lang="en-US" sz="9600" dirty="0"/>
              <a:t>. Detail </a:t>
            </a:r>
          </a:p>
          <a:p>
            <a:pPr>
              <a:buNone/>
            </a:pPr>
            <a:r>
              <a:rPr lang="en-US" sz="9600" dirty="0" smtClean="0"/>
              <a:t>			b</a:t>
            </a:r>
            <a:r>
              <a:rPr lang="en-US" sz="9600" dirty="0"/>
              <a:t>. Detail </a:t>
            </a:r>
          </a:p>
          <a:p>
            <a:pPr>
              <a:buNone/>
            </a:pPr>
            <a:r>
              <a:rPr lang="en-US" sz="9600" dirty="0" smtClean="0"/>
              <a:t>		2</a:t>
            </a:r>
            <a:r>
              <a:rPr lang="en-US" sz="9600" dirty="0"/>
              <a:t>. Example or explanation </a:t>
            </a:r>
          </a:p>
          <a:p>
            <a:pPr>
              <a:buNone/>
            </a:pPr>
            <a:r>
              <a:rPr lang="en-US" sz="9600" dirty="0" smtClean="0"/>
              <a:t>			a</a:t>
            </a:r>
            <a:r>
              <a:rPr lang="en-US" sz="9600" dirty="0"/>
              <a:t>. Detail </a:t>
            </a:r>
          </a:p>
          <a:p>
            <a:pPr>
              <a:buNone/>
            </a:pPr>
            <a:r>
              <a:rPr lang="en-US" sz="9600" dirty="0" smtClean="0"/>
              <a:t>			b</a:t>
            </a:r>
            <a:r>
              <a:rPr lang="en-US" sz="9600" dirty="0"/>
              <a:t>. Detail </a:t>
            </a:r>
          </a:p>
          <a:p>
            <a:pPr>
              <a:buNone/>
            </a:pPr>
            <a:r>
              <a:rPr lang="en-US" sz="9600" dirty="0" smtClean="0"/>
              <a:t>	D</a:t>
            </a:r>
            <a:r>
              <a:rPr lang="en-US" sz="9600" dirty="0"/>
              <a:t>. Identify the issue </a:t>
            </a:r>
          </a:p>
          <a:p>
            <a:pPr>
              <a:buNone/>
            </a:pPr>
            <a:r>
              <a:rPr lang="en-US" sz="9600" dirty="0" smtClean="0"/>
              <a:t>		1</a:t>
            </a:r>
            <a:r>
              <a:rPr lang="en-US" sz="9600" dirty="0"/>
              <a:t>. Detail </a:t>
            </a:r>
          </a:p>
          <a:p>
            <a:pPr>
              <a:buNone/>
            </a:pPr>
            <a:r>
              <a:rPr lang="en-US" sz="9600" dirty="0" smtClean="0"/>
              <a:t>		2</a:t>
            </a:r>
            <a:r>
              <a:rPr lang="en-US" sz="9600" dirty="0"/>
              <a:t>. Detail </a:t>
            </a:r>
          </a:p>
          <a:p>
            <a:pPr>
              <a:buNone/>
            </a:pPr>
            <a:r>
              <a:rPr lang="en-US" sz="9600" dirty="0" smtClean="0"/>
              <a:t>	E</a:t>
            </a:r>
            <a:r>
              <a:rPr lang="en-US" sz="9600" dirty="0"/>
              <a:t>. Thesis statement – Identify both sides of the argument and indicate your position in a detailed statement.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MLA FORMAT OUTLINE p20 – Body Paragraph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>
              <a:buNone/>
            </a:pPr>
            <a:r>
              <a:rPr lang="en-US" sz="7600" dirty="0"/>
              <a:t>II. Body Paragraph 1 – Background topic written into a topic sentence </a:t>
            </a:r>
          </a:p>
          <a:p>
            <a:pPr>
              <a:buNone/>
            </a:pPr>
            <a:r>
              <a:rPr lang="en-US" sz="7600" dirty="0" smtClean="0"/>
              <a:t>	A</a:t>
            </a:r>
            <a:r>
              <a:rPr lang="en-US" sz="7600" dirty="0"/>
              <a:t>. Supporting Evidence 1a </a:t>
            </a:r>
          </a:p>
          <a:p>
            <a:pPr>
              <a:buNone/>
            </a:pPr>
            <a:r>
              <a:rPr lang="en-US" sz="7600" dirty="0" smtClean="0"/>
              <a:t>		1</a:t>
            </a:r>
            <a:r>
              <a:rPr lang="en-US" sz="7600" dirty="0"/>
              <a:t>. Detail </a:t>
            </a:r>
          </a:p>
          <a:p>
            <a:pPr>
              <a:buNone/>
            </a:pPr>
            <a:r>
              <a:rPr lang="en-US" sz="7600" dirty="0" smtClean="0"/>
              <a:t>			a</a:t>
            </a:r>
            <a:r>
              <a:rPr lang="en-US" sz="7600" dirty="0"/>
              <a:t>. More Detail </a:t>
            </a:r>
          </a:p>
          <a:p>
            <a:pPr>
              <a:buNone/>
            </a:pPr>
            <a:r>
              <a:rPr lang="en-US" sz="7600" dirty="0" smtClean="0"/>
              <a:t>				</a:t>
            </a:r>
            <a:r>
              <a:rPr lang="en-US" sz="7600" dirty="0" err="1" smtClean="0"/>
              <a:t>i</a:t>
            </a:r>
            <a:r>
              <a:rPr lang="en-US" sz="7600" dirty="0"/>
              <a:t>. Even More Detail </a:t>
            </a:r>
          </a:p>
          <a:p>
            <a:pPr>
              <a:buNone/>
            </a:pPr>
            <a:r>
              <a:rPr lang="en-US" sz="7600" dirty="0" smtClean="0"/>
              <a:t>				ii</a:t>
            </a:r>
            <a:r>
              <a:rPr lang="en-US" sz="7600" dirty="0"/>
              <a:t>. Even More Detail </a:t>
            </a:r>
          </a:p>
          <a:p>
            <a:pPr>
              <a:buNone/>
            </a:pPr>
            <a:r>
              <a:rPr lang="en-US" sz="7600" dirty="0" smtClean="0"/>
              <a:t>			b</a:t>
            </a:r>
            <a:r>
              <a:rPr lang="en-US" sz="7600" dirty="0"/>
              <a:t>. More Detail </a:t>
            </a:r>
          </a:p>
          <a:p>
            <a:pPr>
              <a:buNone/>
            </a:pPr>
            <a:r>
              <a:rPr lang="en-US" sz="7600" dirty="0" smtClean="0"/>
              <a:t>		2</a:t>
            </a:r>
            <a:r>
              <a:rPr lang="en-US" sz="7600" dirty="0"/>
              <a:t>. Detail </a:t>
            </a:r>
          </a:p>
          <a:p>
            <a:pPr>
              <a:buNone/>
            </a:pPr>
            <a:r>
              <a:rPr lang="en-US" sz="7600" dirty="0" smtClean="0"/>
              <a:t>		3</a:t>
            </a:r>
            <a:r>
              <a:rPr lang="en-US" sz="7600" dirty="0"/>
              <a:t>. Detail </a:t>
            </a:r>
            <a:r>
              <a:rPr lang="en-US" sz="7600" dirty="0" smtClean="0"/>
              <a:t>			</a:t>
            </a:r>
            <a:r>
              <a:rPr lang="en-US" sz="7600" b="1" i="1" dirty="0" smtClean="0"/>
              <a:t>*</a:t>
            </a:r>
            <a:r>
              <a:rPr lang="en-US" sz="7600" b="1" i="1" dirty="0"/>
              <a:t>All body paragraphs follow this basic structure </a:t>
            </a:r>
          </a:p>
          <a:p>
            <a:pPr>
              <a:buNone/>
            </a:pPr>
            <a:r>
              <a:rPr lang="en-US" sz="7600" dirty="0" smtClean="0"/>
              <a:t>	B</a:t>
            </a:r>
            <a:r>
              <a:rPr lang="en-US" sz="7600" dirty="0"/>
              <a:t>. Supporting Evidence 1b </a:t>
            </a:r>
          </a:p>
          <a:p>
            <a:pPr>
              <a:buNone/>
            </a:pPr>
            <a:r>
              <a:rPr lang="en-US" sz="7600" dirty="0" smtClean="0"/>
              <a:t>		1</a:t>
            </a:r>
            <a:r>
              <a:rPr lang="en-US" sz="7600" dirty="0"/>
              <a:t>. Detail </a:t>
            </a:r>
          </a:p>
          <a:p>
            <a:pPr>
              <a:buNone/>
            </a:pPr>
            <a:r>
              <a:rPr lang="en-US" sz="7600" dirty="0" smtClean="0"/>
              <a:t>		2</a:t>
            </a:r>
            <a:r>
              <a:rPr lang="en-US" sz="7600" dirty="0"/>
              <a:t>. Detail </a:t>
            </a:r>
          </a:p>
          <a:p>
            <a:pPr>
              <a:buNone/>
            </a:pPr>
            <a:r>
              <a:rPr lang="en-US" sz="7600" dirty="0" smtClean="0"/>
              <a:t>		3</a:t>
            </a:r>
            <a:r>
              <a:rPr lang="en-US" sz="7600" dirty="0"/>
              <a:t>. Detail </a:t>
            </a:r>
          </a:p>
          <a:p>
            <a:pPr>
              <a:buNone/>
            </a:pPr>
            <a:r>
              <a:rPr lang="en-US" sz="7600" dirty="0" smtClean="0"/>
              <a:t>	C</a:t>
            </a:r>
            <a:r>
              <a:rPr lang="en-US" sz="7600" dirty="0"/>
              <a:t>. Supporting Evidence 1c </a:t>
            </a:r>
          </a:p>
          <a:p>
            <a:pPr>
              <a:buNone/>
            </a:pPr>
            <a:r>
              <a:rPr lang="en-US" sz="7600" dirty="0" smtClean="0"/>
              <a:t>		1</a:t>
            </a:r>
            <a:r>
              <a:rPr lang="en-US" sz="7600" dirty="0"/>
              <a:t>. Detail </a:t>
            </a:r>
          </a:p>
          <a:p>
            <a:pPr>
              <a:buNone/>
            </a:pPr>
            <a:r>
              <a:rPr lang="en-US" sz="7600" dirty="0" smtClean="0"/>
              <a:t>		2</a:t>
            </a:r>
            <a:r>
              <a:rPr lang="en-US" sz="7600" dirty="0"/>
              <a:t>. Detail </a:t>
            </a:r>
          </a:p>
          <a:p>
            <a:endParaRPr lang="en-US" sz="7600" dirty="0"/>
          </a:p>
          <a:p>
            <a:pPr>
              <a:buNone/>
            </a:pPr>
            <a:r>
              <a:rPr lang="en-US" sz="7600" dirty="0"/>
              <a:t>III. Continue adding body paragraphs as necessary, one from each background topic OR supporting or opposing argument, following the same structure.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MLA FORMAT OUTLINE p20 – Body Paragraph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55000" lnSpcReduction="20000"/>
          </a:bodyPr>
          <a:lstStyle/>
          <a:p>
            <a:endParaRPr lang="en-US" sz="4500" dirty="0"/>
          </a:p>
          <a:p>
            <a:pPr>
              <a:buNone/>
            </a:pPr>
            <a:r>
              <a:rPr lang="en-US" sz="4500" dirty="0"/>
              <a:t>IV. Conclusion </a:t>
            </a:r>
          </a:p>
          <a:p>
            <a:pPr>
              <a:buNone/>
            </a:pPr>
            <a:r>
              <a:rPr lang="en-US" sz="4500" dirty="0" smtClean="0"/>
              <a:t>		A. </a:t>
            </a:r>
            <a:r>
              <a:rPr lang="en-US" sz="4500" dirty="0"/>
              <a:t>Restate Thesis &amp; summarize main points </a:t>
            </a:r>
          </a:p>
          <a:p>
            <a:pPr>
              <a:buNone/>
            </a:pPr>
            <a:r>
              <a:rPr lang="en-US" sz="4500" dirty="0" smtClean="0"/>
              <a:t>			1</a:t>
            </a:r>
            <a:r>
              <a:rPr lang="en-US" sz="4500" dirty="0"/>
              <a:t>. Detail </a:t>
            </a:r>
          </a:p>
          <a:p>
            <a:pPr>
              <a:buNone/>
            </a:pPr>
            <a:r>
              <a:rPr lang="en-US" sz="4500" dirty="0" smtClean="0"/>
              <a:t>			2</a:t>
            </a:r>
            <a:r>
              <a:rPr lang="en-US" sz="4500" dirty="0"/>
              <a:t>. Detail </a:t>
            </a:r>
          </a:p>
          <a:p>
            <a:pPr>
              <a:buNone/>
            </a:pPr>
            <a:r>
              <a:rPr lang="en-US" sz="4500" dirty="0" smtClean="0"/>
              <a:t>			3</a:t>
            </a:r>
            <a:r>
              <a:rPr lang="en-US" sz="4500" dirty="0"/>
              <a:t>. Detail </a:t>
            </a:r>
          </a:p>
          <a:p>
            <a:pPr>
              <a:buNone/>
            </a:pPr>
            <a:r>
              <a:rPr lang="en-US" sz="4500" dirty="0" smtClean="0"/>
              <a:t>		B. </a:t>
            </a:r>
            <a:r>
              <a:rPr lang="en-US" sz="4500" dirty="0"/>
              <a:t>Most compelling research </a:t>
            </a:r>
          </a:p>
          <a:p>
            <a:pPr>
              <a:buNone/>
            </a:pPr>
            <a:r>
              <a:rPr lang="en-US" sz="4500" dirty="0" smtClean="0"/>
              <a:t>			1</a:t>
            </a:r>
            <a:r>
              <a:rPr lang="en-US" sz="4500" dirty="0"/>
              <a:t>. Detail </a:t>
            </a:r>
          </a:p>
          <a:p>
            <a:pPr>
              <a:buNone/>
            </a:pPr>
            <a:r>
              <a:rPr lang="en-US" sz="4500" dirty="0" smtClean="0"/>
              <a:t>			2</a:t>
            </a:r>
            <a:r>
              <a:rPr lang="en-US" sz="4500" dirty="0"/>
              <a:t>. Detail </a:t>
            </a:r>
          </a:p>
          <a:p>
            <a:pPr>
              <a:buNone/>
            </a:pPr>
            <a:r>
              <a:rPr lang="en-US" sz="4500" dirty="0" smtClean="0"/>
              <a:t>		C. </a:t>
            </a:r>
            <a:r>
              <a:rPr lang="en-US" sz="4500" dirty="0"/>
              <a:t>Analyze significance/impact of the controversy </a:t>
            </a:r>
          </a:p>
          <a:p>
            <a:pPr>
              <a:buNone/>
            </a:pPr>
            <a:r>
              <a:rPr lang="en-US" sz="4500" dirty="0" smtClean="0"/>
              <a:t>			1</a:t>
            </a:r>
            <a:r>
              <a:rPr lang="en-US" sz="4500" dirty="0"/>
              <a:t>. Detail </a:t>
            </a:r>
          </a:p>
          <a:p>
            <a:pPr>
              <a:buNone/>
            </a:pPr>
            <a:r>
              <a:rPr lang="en-US" sz="4500" dirty="0" smtClean="0"/>
              <a:t>			2</a:t>
            </a:r>
            <a:r>
              <a:rPr lang="en-US" sz="4500" dirty="0"/>
              <a:t>. Detail </a:t>
            </a:r>
          </a:p>
          <a:p>
            <a:pPr>
              <a:buNone/>
            </a:pPr>
            <a:r>
              <a:rPr lang="en-US" sz="4500" dirty="0" smtClean="0"/>
              <a:t>			3</a:t>
            </a:r>
            <a:r>
              <a:rPr lang="en-US" sz="4500" dirty="0"/>
              <a:t>. Detail </a:t>
            </a:r>
          </a:p>
          <a:p>
            <a:pPr>
              <a:buNone/>
            </a:pPr>
            <a:r>
              <a:rPr lang="en-US" sz="4500" dirty="0" smtClean="0"/>
              <a:t>			4</a:t>
            </a:r>
            <a:r>
              <a:rPr lang="en-US" sz="4500" dirty="0"/>
              <a:t>. Detail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925</Words>
  <Application>Microsoft Office PowerPoint</Application>
  <PresentationFormat>On-screen Show (4:3)</PresentationFormat>
  <Paragraphs>143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Senior Project Outline</vt:lpstr>
      <vt:lpstr>Revisit Your Thesis Statement p19</vt:lpstr>
      <vt:lpstr>Follow these steps to make it as easy as possible to create your outline: </vt:lpstr>
      <vt:lpstr>Outline cont. </vt:lpstr>
      <vt:lpstr>Outline Guidelines cont</vt:lpstr>
      <vt:lpstr>Outline Guidelines cont. </vt:lpstr>
      <vt:lpstr>MLA FORMAT OUTLINE p20 - Introduction</vt:lpstr>
      <vt:lpstr>MLA FORMAT OUTLINE p20 – Body Paragraph</vt:lpstr>
      <vt:lpstr>MLA FORMAT OUTLINE p20 – Body Paragraph</vt:lpstr>
      <vt:lpstr>Sample MLA Formatted Sr. Project- p 21-22</vt:lpstr>
      <vt:lpstr>Senior Project Outline Rubric</vt:lpstr>
      <vt:lpstr>Senior Project Outline Rubric -100pts</vt:lpstr>
      <vt:lpstr>Senior Project Outline Rubric</vt:lpstr>
      <vt:lpstr>Senior Project Outline Rubric -100pts</vt:lpstr>
    </vt:vector>
  </TitlesOfParts>
  <Company>Woodland Hills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Project Outline</dc:title>
  <dc:creator>browda</dc:creator>
  <cp:lastModifiedBy>Bblabs</cp:lastModifiedBy>
  <cp:revision>13</cp:revision>
  <dcterms:created xsi:type="dcterms:W3CDTF">2011-11-16T17:31:51Z</dcterms:created>
  <dcterms:modified xsi:type="dcterms:W3CDTF">2015-08-21T18:14:23Z</dcterms:modified>
</cp:coreProperties>
</file>